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784" r:id="rId3"/>
    <p:sldId id="772" r:id="rId4"/>
    <p:sldId id="259" r:id="rId5"/>
    <p:sldId id="270" r:id="rId6"/>
    <p:sldId id="272" r:id="rId7"/>
    <p:sldId id="783" r:id="rId8"/>
    <p:sldId id="776" r:id="rId9"/>
    <p:sldId id="786" r:id="rId10"/>
    <p:sldId id="777" r:id="rId11"/>
    <p:sldId id="763" r:id="rId12"/>
    <p:sldId id="779" r:id="rId13"/>
    <p:sldId id="785" r:id="rId14"/>
    <p:sldId id="781" r:id="rId15"/>
    <p:sldId id="782" r:id="rId16"/>
    <p:sldId id="768" r:id="rId17"/>
  </p:sldIdLst>
  <p:sldSz cx="12192000" cy="6858000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604" userDrawn="1">
          <p15:clr>
            <a:srgbClr val="A4A3A4"/>
          </p15:clr>
        </p15:guide>
        <p15:guide id="4" pos="75" userDrawn="1">
          <p15:clr>
            <a:srgbClr val="A4A3A4"/>
          </p15:clr>
        </p15:guide>
        <p15:guide id="5" orient="horz" pos="96" userDrawn="1">
          <p15:clr>
            <a:srgbClr val="A4A3A4"/>
          </p15:clr>
        </p15:guide>
        <p15:guide id="6" orient="horz" pos="4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D86"/>
    <a:srgbClr val="7988D1"/>
    <a:srgbClr val="FFFFFF"/>
    <a:srgbClr val="050885"/>
    <a:srgbClr val="EEEEEE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6159" autoAdjust="0"/>
  </p:normalViewPr>
  <p:slideViewPr>
    <p:cSldViewPr showGuides="1">
      <p:cViewPr varScale="1">
        <p:scale>
          <a:sx n="97" d="100"/>
          <a:sy n="97" d="100"/>
        </p:scale>
        <p:origin x="228" y="90"/>
      </p:cViewPr>
      <p:guideLst>
        <p:guide orient="horz" pos="2160"/>
        <p:guide pos="3840"/>
        <p:guide pos="7604"/>
        <p:guide pos="75"/>
        <p:guide orient="horz" pos="96"/>
        <p:guide orient="horz" pos="42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0EC79-8BA3-4643-8111-3C645209AF9A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A537C-C04F-44D4-B5A1-C42EB85494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733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우리는 도시에 대해 얼마나 알고 있을까요</a:t>
            </a:r>
            <a:r>
              <a:rPr lang="en-US" altLang="ko-KR" dirty="0"/>
              <a:t>? </a:t>
            </a:r>
            <a:r>
              <a:rPr lang="ko-KR" altLang="en-US" dirty="0"/>
              <a:t>어느정도 잘 알고 있다고 </a:t>
            </a:r>
            <a:r>
              <a:rPr lang="ko-KR" altLang="en-US" dirty="0" err="1"/>
              <a:t>생각하실수도</a:t>
            </a:r>
            <a:r>
              <a:rPr lang="ko-KR" altLang="en-US" dirty="0"/>
              <a:t> 있습니다</a:t>
            </a:r>
            <a:r>
              <a:rPr lang="en-US" altLang="ko-KR" dirty="0"/>
              <a:t>. </a:t>
            </a:r>
            <a:r>
              <a:rPr lang="ko-KR" altLang="en-US" dirty="0"/>
              <a:t>그러나 여러분의 아버지나</a:t>
            </a:r>
            <a:r>
              <a:rPr lang="en-US" altLang="ko-KR" dirty="0"/>
              <a:t>, </a:t>
            </a:r>
            <a:r>
              <a:rPr lang="ko-KR" altLang="en-US" dirty="0"/>
              <a:t>할아버지</a:t>
            </a:r>
            <a:r>
              <a:rPr lang="en-US" altLang="ko-KR" dirty="0"/>
              <a:t>, </a:t>
            </a:r>
            <a:r>
              <a:rPr lang="ko-KR" altLang="en-US" dirty="0"/>
              <a:t>증조할아버지 대처럼 도시의 흙과</a:t>
            </a:r>
            <a:r>
              <a:rPr lang="en-US" altLang="ko-KR" dirty="0"/>
              <a:t>, </a:t>
            </a:r>
            <a:r>
              <a:rPr lang="ko-KR" altLang="en-US" dirty="0"/>
              <a:t>바람과</a:t>
            </a:r>
            <a:r>
              <a:rPr lang="en-US" altLang="ko-KR" dirty="0"/>
              <a:t>, </a:t>
            </a:r>
            <a:r>
              <a:rPr lang="ko-KR" altLang="en-US" dirty="0"/>
              <a:t>기후에 대해 잘 알고 있을까요</a:t>
            </a:r>
            <a:r>
              <a:rPr lang="en-US" altLang="ko-KR" dirty="0"/>
              <a:t>? </a:t>
            </a:r>
            <a:r>
              <a:rPr lang="ko-KR" altLang="en-US" dirty="0"/>
              <a:t>그렇지는 </a:t>
            </a:r>
            <a:r>
              <a:rPr lang="ko-KR" altLang="en-US" dirty="0" err="1"/>
              <a:t>않을겁니다</a:t>
            </a:r>
            <a:r>
              <a:rPr lang="en-US" altLang="ko-KR" dirty="0"/>
              <a:t>. </a:t>
            </a:r>
            <a:r>
              <a:rPr lang="ko-KR" altLang="en-US" dirty="0"/>
              <a:t>무엇이 달라졌을까요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72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51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88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866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293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062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701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예전의 우리는 맨발로</a:t>
            </a:r>
            <a:r>
              <a:rPr lang="en-US" altLang="ko-KR" dirty="0"/>
              <a:t>, </a:t>
            </a:r>
            <a:r>
              <a:rPr lang="ko-KR" altLang="en-US" dirty="0"/>
              <a:t>두 다리로 이 도시를 접했습니다</a:t>
            </a:r>
            <a:r>
              <a:rPr lang="en-US" altLang="ko-KR" dirty="0"/>
              <a:t>. </a:t>
            </a:r>
            <a:r>
              <a:rPr lang="ko-KR" altLang="en-US" dirty="0"/>
              <a:t>아주 </a:t>
            </a:r>
            <a:r>
              <a:rPr lang="ko-KR" altLang="en-US" dirty="0" err="1"/>
              <a:t>느렸고</a:t>
            </a:r>
            <a:r>
              <a:rPr lang="ko-KR" altLang="en-US" dirty="0"/>
              <a:t> 반경도 좁았습니다</a:t>
            </a:r>
            <a:r>
              <a:rPr lang="en-US" altLang="ko-KR" dirty="0"/>
              <a:t>. </a:t>
            </a:r>
            <a:r>
              <a:rPr lang="ko-KR" altLang="en-US" dirty="0"/>
              <a:t>그러나 점점 빨라졌죠</a:t>
            </a:r>
            <a:r>
              <a:rPr lang="en-US" altLang="ko-KR" dirty="0"/>
              <a:t>. </a:t>
            </a:r>
            <a:r>
              <a:rPr lang="ko-KR" altLang="en-US" dirty="0"/>
              <a:t>말을 타고 다니고</a:t>
            </a:r>
            <a:r>
              <a:rPr lang="en-US" altLang="ko-KR" dirty="0"/>
              <a:t>, </a:t>
            </a:r>
            <a:r>
              <a:rPr lang="ko-KR" altLang="en-US" dirty="0"/>
              <a:t>차를 타면서 세상은 넓어졌습니다</a:t>
            </a:r>
            <a:r>
              <a:rPr lang="en-US" altLang="ko-KR" dirty="0"/>
              <a:t>. </a:t>
            </a:r>
            <a:r>
              <a:rPr lang="ko-KR" altLang="en-US" dirty="0"/>
              <a:t>심지어 비행기로 우리가 듣고 보지도 못했던 곳으로 가게 되고 우리의 시야는 더 먼 곳으로 향했습니다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128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A537C-C04F-44D4-B5A1-C42EB85494E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57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031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52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96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30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181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우리가 몸담고 있는 공동체와의 결속은 점점 약해졌습니다</a:t>
            </a:r>
            <a:r>
              <a:rPr lang="en-US" altLang="ko-KR" dirty="0"/>
              <a:t>. </a:t>
            </a:r>
            <a:r>
              <a:rPr lang="ko-KR" altLang="en-US" dirty="0"/>
              <a:t>이것은 공동체 전체의 인간성의 결여입니다</a:t>
            </a:r>
            <a:r>
              <a:rPr lang="en-US" altLang="ko-KR" dirty="0"/>
              <a:t>. </a:t>
            </a:r>
            <a:r>
              <a:rPr lang="ko-KR" altLang="en-US" dirty="0"/>
              <a:t>우리는 우리의 주변에 있는 것보다 더 멀리 있는 것을 더 아끼고 사랑하는 경우가 많아졌습니다</a:t>
            </a:r>
            <a:r>
              <a:rPr lang="en-US" altLang="ko-KR" dirty="0"/>
              <a:t>. </a:t>
            </a:r>
            <a:r>
              <a:rPr lang="ko-KR" altLang="en-US" dirty="0"/>
              <a:t>한국정신문화의 수도인 안동시는 이 단절을 회복하기 위해 노력하고 있습니다</a:t>
            </a:r>
            <a:r>
              <a:rPr lang="en-US" altLang="ko-KR" dirty="0"/>
              <a:t>.(</a:t>
            </a:r>
            <a:r>
              <a:rPr lang="ko-KR" altLang="en-US" dirty="0"/>
              <a:t>단절되는 그림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A537C-C04F-44D4-B5A1-C42EB85494E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8064E5-42EA-4041-B45E-7F6ED8971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9ECAEC-FC85-450A-B807-5C6EE032D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AAA7EC-91E7-45DD-BABF-093B8829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751958-CEC8-431B-95D9-C2FC4B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528B4DE-771A-466D-8A26-8EA0A563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88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607E2E-8979-48F5-832B-39D4F16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C780656-1885-441A-B4B7-AC7BC3DC9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213F97-D5C2-4AE9-938C-4874345C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A27F9C-36D1-4714-9EFB-C7B93DCE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9CBE2B-C2FD-45A9-B30B-4A25A88F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25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DE7E438-6760-467F-9DAC-622A44A23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234D500-770C-460E-A8C3-7B4DC393A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C5B877-3B11-4115-85EB-3197A068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FA185-BE89-4818-B150-AC9166DD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2373B7-FAE9-4ED9-9416-F8D3D3F4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22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7983CB-B81F-49D2-AA8D-EC2AB67C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6AFDD5-A234-4AA1-BEB3-FD620A043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2AB82C-5F6B-4B53-9733-5E16703A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86F60B-572B-49DC-92C3-D28A23F9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2437F3-6C7C-4205-9297-EBF4E6B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73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E4BCC1-0004-4959-A9BE-3A76BA7F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69B7360-21EF-4A4C-BE42-21E570BD6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4466C7-4923-49F2-8739-16F2C8C6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B43F5C-7F86-4596-9C3D-57062700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C78F41-FC2A-4908-8B3D-127F40CF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48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D3987-9F9F-4958-9A77-7CE9F400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90EEB8-A6C1-4F13-A923-38F323AFC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36CF7B0-BD61-4DBC-AEF7-FFC1A35F8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C44F07-5C6F-48C6-830C-3A10B403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1F9139-A118-47F7-A433-A18A0871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BE59CEC-3EFE-4BE6-A802-9D46AEB8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11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260429-A0D7-4ECB-B7E8-B6EF3CD7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C52D388-9CEA-4F2B-910F-8684AF7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021A0C1-7662-457F-AD77-497E29C14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EF0256-6E3C-46E7-BD33-E05A616E4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0145758-DBFF-48F4-8768-04EC4ACE1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3008B2-F332-4834-8E84-848343C2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BF4CD8D-72CD-44FA-AE30-183D7CEE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1D4D57D-7A7C-461D-AA4B-0E49FB56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350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8CCF8D-6C53-4EEB-92A0-FD59741D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22E486B-926F-465B-95E4-1C8177D2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818AEF9-113B-4C9E-BE46-2ED95527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1E952E6-B8EE-416F-97D1-08CF4E0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9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40146F4-C271-4315-99BA-CFE41656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6EB44BE-2DEA-4E30-AB6B-6A7FFF34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460027-6E7F-45C2-B1B0-6E54AE7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7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4634B9-53D5-4B0C-B299-DC899096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698B85-C6AE-4725-8DF6-3650B3DA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0D6852-6FD9-4F71-8FD0-630265DA7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23E910-AD03-43C1-A3CD-60D3ED06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B704E3B-E4EF-43E2-A439-128CD85E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4DE504-C2C2-4749-9DE4-2906A02B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18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B9D134-1C8C-4717-B004-4F25206E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1869419-36F3-4BE3-B884-470B38C62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0A17740-2681-47A3-A84D-5CC250BC8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11C2D8-55F2-467D-AE1A-AD54CEB5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3AA17C-39C2-4516-BD78-E7A6B8AA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18A8F12-5F5D-490B-B422-0E1EE0C9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791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E068A58-08D6-4810-A086-F38BD3BE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2CCE0E9-ECDD-4415-87DA-D638991C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2C8466-B714-4132-9C2F-D8CCC834E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ADFA-E9BE-4D26-9557-53B367BDE8F4}" type="datetimeFigureOut">
              <a:rPr lang="ko-KR" altLang="en-US" smtClean="0"/>
              <a:t>2024-11-05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4280BE-261D-40E6-B726-2136BF51A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4DF3D7-323F-47D5-82B4-6285BCC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B4CEC-D69C-4813-9946-6CE4B097D6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9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C7AC1C-9B13-460B-99DB-40C1A3784CE5}"/>
              </a:ext>
            </a:extLst>
          </p:cNvPr>
          <p:cNvSpPr txBox="1"/>
          <p:nvPr/>
        </p:nvSpPr>
        <p:spPr>
          <a:xfrm>
            <a:off x="1913320" y="2465561"/>
            <a:ext cx="8405891" cy="1323439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lvl="0">
              <a:lnSpc>
                <a:spcPct val="99600"/>
              </a:lnSpc>
              <a:defRPr sz="4667" spc="133">
                <a:solidFill>
                  <a:srgbClr val="2E3D86"/>
                </a:solidFill>
                <a:latin typeface="Pretendard Black"/>
              </a:defRPr>
            </a:lvl1pPr>
          </a:lstStyle>
          <a:p>
            <a:pPr algn="ctr"/>
            <a:r>
              <a:rPr lang="en-US" altLang="ko-KR" sz="5400" dirty="0">
                <a:latin typeface="속초바다 돋움 TTF" panose="02030903000000000000" pitchFamily="18" charset="-127"/>
                <a:ea typeface="속초바다 돋움 TTF" panose="02030903000000000000" pitchFamily="18" charset="-127"/>
              </a:rPr>
              <a:t>Walking through City</a:t>
            </a:r>
          </a:p>
          <a:p>
            <a:pPr algn="ctr"/>
            <a:r>
              <a:rPr lang="en-US" altLang="ko-KR" sz="3200" dirty="0">
                <a:latin typeface="프리젠테이션 4 Regular" pitchFamily="2" charset="-127"/>
                <a:ea typeface="프리젠테이션 4 Regular" pitchFamily="2" charset="-127"/>
              </a:rPr>
              <a:t>Humanity Restoration and Sustainable 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9DE92-8902-498D-9FB8-8EBA7FF7FF21}"/>
              </a:ext>
            </a:extLst>
          </p:cNvPr>
          <p:cNvSpPr txBox="1"/>
          <p:nvPr/>
        </p:nvSpPr>
        <p:spPr>
          <a:xfrm>
            <a:off x="4694334" y="5256906"/>
            <a:ext cx="2803332" cy="1046440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 lvl="0">
              <a:lnSpc>
                <a:spcPct val="99600"/>
              </a:lnSpc>
              <a:defRPr sz="4667" spc="133">
                <a:solidFill>
                  <a:srgbClr val="2E3D86"/>
                </a:solidFill>
                <a:latin typeface="Pretendard Black"/>
              </a:defRPr>
            </a:lvl1pPr>
            <a:lvl2pPr latinLnBrk="0"/>
            <a:lvl3pPr latinLnBrk="0"/>
            <a:lvl4pPr latinLnBrk="0"/>
            <a:lvl5pPr latinLnBrk="0"/>
            <a:lvl6pPr latinLnBrk="0"/>
            <a:lvl7pPr latinLnBrk="0"/>
            <a:lvl8pPr latinLnBrk="0"/>
            <a:lvl9pPr latinLnBrk="0"/>
          </a:lstStyle>
          <a:p>
            <a:pPr algn="ctr"/>
            <a:r>
              <a:rPr lang="en-US" altLang="ko-KR" sz="2800" dirty="0">
                <a:latin typeface="프리젠테이션 9 Black" pitchFamily="2" charset="-127"/>
                <a:ea typeface="프리젠테이션 9 Black" pitchFamily="2" charset="-127"/>
              </a:rPr>
              <a:t>KWON Gi-</a:t>
            </a:r>
            <a:r>
              <a:rPr lang="en-US" altLang="ko-KR" sz="2800" dirty="0" err="1">
                <a:latin typeface="프리젠테이션 9 Black" pitchFamily="2" charset="-127"/>
                <a:ea typeface="프리젠테이션 9 Black" pitchFamily="2" charset="-127"/>
              </a:rPr>
              <a:t>chang</a:t>
            </a:r>
            <a:endParaRPr lang="en-US" altLang="ko-KR" sz="2800" dirty="0">
              <a:latin typeface="프리젠테이션 9 Black" pitchFamily="2" charset="-127"/>
              <a:ea typeface="프리젠테이션 9 Black" pitchFamily="2" charset="-127"/>
            </a:endParaRPr>
          </a:p>
          <a:p>
            <a:pPr algn="ctr"/>
            <a:r>
              <a:rPr lang="en-US" altLang="ko-KR" sz="2000" spc="0" dirty="0">
                <a:latin typeface="프리젠테이션 5 Medium" pitchFamily="2" charset="-127"/>
                <a:ea typeface="프리젠테이션 5 Medium" pitchFamily="2" charset="-127"/>
              </a:rPr>
              <a:t>Mayor of </a:t>
            </a:r>
            <a:r>
              <a:rPr lang="en-US" altLang="ko-KR" sz="2000" spc="0" dirty="0" err="1">
                <a:latin typeface="프리젠테이션 5 Medium" pitchFamily="2" charset="-127"/>
                <a:ea typeface="프리젠테이션 5 Medium" pitchFamily="2" charset="-127"/>
              </a:rPr>
              <a:t>Andong</a:t>
            </a:r>
            <a:r>
              <a:rPr lang="en-US" altLang="ko-KR" sz="2000" spc="0" dirty="0">
                <a:latin typeface="프리젠테이션 5 Medium" pitchFamily="2" charset="-127"/>
                <a:ea typeface="프리젠테이션 5 Medium" pitchFamily="2" charset="-127"/>
              </a:rPr>
              <a:t> City</a:t>
            </a:r>
          </a:p>
          <a:p>
            <a:pPr algn="ctr"/>
            <a:r>
              <a:rPr lang="en-US" altLang="ko-KR" sz="2000" spc="0" dirty="0">
                <a:latin typeface="프리젠테이션 5 Medium" pitchFamily="2" charset="-127"/>
                <a:ea typeface="프리젠테이션 5 Medium" pitchFamily="2" charset="-127"/>
              </a:rPr>
              <a:t>Nov 12, 2024</a:t>
            </a:r>
            <a:endParaRPr lang="ko-KR" altLang="en-US" sz="2000" spc="0" dirty="0"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F6690A0-459E-4502-9C5F-C66B01A77B7F}"/>
              </a:ext>
            </a:extLst>
          </p:cNvPr>
          <p:cNvGrpSpPr/>
          <p:nvPr/>
        </p:nvGrpSpPr>
        <p:grpSpPr>
          <a:xfrm>
            <a:off x="3945733" y="268515"/>
            <a:ext cx="4300535" cy="1179285"/>
            <a:chOff x="4114800" y="222988"/>
            <a:chExt cx="4300535" cy="117928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B22F0EC-4E42-4C8E-8B3A-A719650E6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57" y="592962"/>
              <a:ext cx="2203978" cy="43933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57E8099-15E9-4EB7-BC6E-9B9C91C7C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7" t="9756" r="11585" b="10976"/>
            <a:stretch/>
          </p:blipFill>
          <p:spPr>
            <a:xfrm>
              <a:off x="4114800" y="222988"/>
              <a:ext cx="1905000" cy="1179285"/>
            </a:xfrm>
            <a:prstGeom prst="rect">
              <a:avLst/>
            </a:prstGeom>
          </p:spPr>
        </p:pic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EAAF223-680E-489A-AB25-3B9592911C03}"/>
              </a:ext>
            </a:extLst>
          </p:cNvPr>
          <p:cNvSpPr/>
          <p:nvPr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EFD187C-A27D-465A-A171-97D935B79197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9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082D66-2340-40A9-939E-4DBA63D7E693}"/>
              </a:ext>
            </a:extLst>
          </p:cNvPr>
          <p:cNvSpPr txBox="1"/>
          <p:nvPr/>
        </p:nvSpPr>
        <p:spPr>
          <a:xfrm>
            <a:off x="120000" y="2175335"/>
            <a:ext cx="3698577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i="1" dirty="0" err="1"/>
              <a:t>Chajeon</a:t>
            </a:r>
            <a:r>
              <a:rPr lang="en-US" altLang="ko-KR" i="1" dirty="0"/>
              <a:t>-nori </a:t>
            </a:r>
            <a:r>
              <a:rPr lang="en-US" altLang="ko-KR" sz="1600" dirty="0">
                <a:latin typeface="프리젠테이션 4 Regular" pitchFamily="2" charset="-127"/>
                <a:ea typeface="프리젠테이션 4 Regular" pitchFamily="2" charset="-127"/>
              </a:rPr>
              <a:t>(chariot battle play)</a:t>
            </a:r>
            <a:endParaRPr lang="ko-KR" altLang="en-US" sz="16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AA2A5A-B25D-439A-BB28-52F89560144C}"/>
              </a:ext>
            </a:extLst>
          </p:cNvPr>
          <p:cNvSpPr txBox="1"/>
          <p:nvPr/>
        </p:nvSpPr>
        <p:spPr>
          <a:xfrm>
            <a:off x="6168000" y="4509000"/>
            <a:ext cx="539128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800" i="1" dirty="0" err="1"/>
              <a:t>Notdari-babgi</a:t>
            </a:r>
            <a:r>
              <a:rPr lang="en-US" altLang="ko-KR" sz="2800" i="1" dirty="0"/>
              <a:t> </a:t>
            </a:r>
            <a:r>
              <a:rPr lang="en-US" altLang="ko-KR" sz="1600" dirty="0">
                <a:latin typeface="프리젠테이션 4 Regular" pitchFamily="2" charset="-127"/>
                <a:ea typeface="프리젠테이션 4 Regular" pitchFamily="2" charset="-127"/>
              </a:rPr>
              <a:t>(walking over the backs of others)</a:t>
            </a:r>
            <a:endParaRPr lang="ko-KR" altLang="en-US" sz="16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CCF820CB-D83E-4CF0-A6D0-7727143A04EC}"/>
              </a:ext>
            </a:extLst>
          </p:cNvPr>
          <p:cNvCxnSpPr>
            <a:cxnSpLocks/>
          </p:cNvCxnSpPr>
          <p:nvPr/>
        </p:nvCxnSpPr>
        <p:spPr>
          <a:xfrm>
            <a:off x="-13187" y="3357000"/>
            <a:ext cx="6109187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750DABE-AC00-4C76-A006-6B59064276EA}"/>
              </a:ext>
            </a:extLst>
          </p:cNvPr>
          <p:cNvCxnSpPr>
            <a:cxnSpLocks/>
          </p:cNvCxnSpPr>
          <p:nvPr/>
        </p:nvCxnSpPr>
        <p:spPr>
          <a:xfrm>
            <a:off x="6096000" y="-171450"/>
            <a:ext cx="1" cy="718185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id="{EF733593-D5EE-4982-A10B-DDFEAF041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r="7000" b="-1"/>
          <a:stretch/>
        </p:blipFill>
        <p:spPr>
          <a:xfrm>
            <a:off x="0" y="3429000"/>
            <a:ext cx="6024000" cy="36856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E213E3A-7005-4F98-A73D-94D767133E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6168000" y="537865"/>
            <a:ext cx="6039254" cy="38271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D108084-AEE1-4343-A460-93CBBBFF57A0}"/>
              </a:ext>
            </a:extLst>
          </p:cNvPr>
          <p:cNvCxnSpPr>
            <a:cxnSpLocks/>
          </p:cNvCxnSpPr>
          <p:nvPr/>
        </p:nvCxnSpPr>
        <p:spPr>
          <a:xfrm>
            <a:off x="6073675" y="1069030"/>
            <a:ext cx="6355063" cy="0"/>
          </a:xfrm>
          <a:prstGeom prst="line">
            <a:avLst/>
          </a:prstGeom>
          <a:ln w="1905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E79CED11-239A-44D9-BA63-215997792D5C}"/>
              </a:ext>
            </a:extLst>
          </p:cNvPr>
          <p:cNvCxnSpPr>
            <a:cxnSpLocks/>
          </p:cNvCxnSpPr>
          <p:nvPr/>
        </p:nvCxnSpPr>
        <p:spPr>
          <a:xfrm>
            <a:off x="6096000" y="4437000"/>
            <a:ext cx="6219409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6A598F-3A63-4B2B-A638-2217ACB9D6F1}"/>
              </a:ext>
            </a:extLst>
          </p:cNvPr>
          <p:cNvSpPr txBox="1"/>
          <p:nvPr/>
        </p:nvSpPr>
        <p:spPr>
          <a:xfrm>
            <a:off x="120000" y="2638669"/>
            <a:ext cx="491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/>
              <a:t>community</a:t>
            </a:r>
            <a:r>
              <a:rPr lang="ko-KR" altLang="en-US" dirty="0"/>
              <a:t> </a:t>
            </a:r>
            <a:r>
              <a:rPr lang="en-US" altLang="ko-KR" dirty="0"/>
              <a:t>united by play</a:t>
            </a:r>
          </a:p>
          <a:p>
            <a:r>
              <a:rPr lang="en-US" altLang="ko-KR" dirty="0"/>
              <a:t>A game men fight while carrying </a:t>
            </a:r>
            <a:r>
              <a:rPr lang="en-US" altLang="ko-KR" i="1" dirty="0"/>
              <a:t>“</a:t>
            </a:r>
            <a:r>
              <a:rPr lang="en-US" altLang="ko-KR" i="1" dirty="0" err="1"/>
              <a:t>dongchae</a:t>
            </a:r>
            <a:r>
              <a:rPr lang="en-US" altLang="ko-KR" i="1" dirty="0"/>
              <a:t>”</a:t>
            </a:r>
            <a:endParaRPr lang="ko-KR" alt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06A04-5C40-41C0-E888-06824F90CCE5}"/>
              </a:ext>
            </a:extLst>
          </p:cNvPr>
          <p:cNvSpPr txBox="1"/>
          <p:nvPr/>
        </p:nvSpPr>
        <p:spPr>
          <a:xfrm>
            <a:off x="6168000" y="5025670"/>
            <a:ext cx="564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/>
              <a:t>community</a:t>
            </a:r>
            <a:r>
              <a:rPr lang="ko-KR" altLang="en-US" dirty="0"/>
              <a:t> </a:t>
            </a:r>
            <a:r>
              <a:rPr lang="en-US" altLang="ko-KR" dirty="0"/>
              <a:t>united by play</a:t>
            </a:r>
          </a:p>
          <a:p>
            <a:r>
              <a:rPr lang="en-US" altLang="ko-KR" dirty="0"/>
              <a:t>The caring of the people for keeping Queen </a:t>
            </a:r>
            <a:r>
              <a:rPr lang="en-US" altLang="ko-KR" i="1" dirty="0" err="1"/>
              <a:t>Noguk</a:t>
            </a:r>
            <a:r>
              <a:rPr lang="en-US" altLang="ko-KR" dirty="0"/>
              <a:t> ’s dignity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C1989F-79DB-4A64-BED4-BEE03E675AFF}"/>
              </a:ext>
            </a:extLst>
          </p:cNvPr>
          <p:cNvSpPr txBox="1"/>
          <p:nvPr/>
        </p:nvSpPr>
        <p:spPr>
          <a:xfrm>
            <a:off x="48000" y="765000"/>
            <a:ext cx="4500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pPr algn="l"/>
            <a:r>
              <a:rPr lang="en-US" altLang="ko-KR" sz="3000" dirty="0"/>
              <a:t>The </a:t>
            </a:r>
            <a:r>
              <a:rPr lang="en-US" altLang="ko-KR" sz="3000" u="sng" dirty="0"/>
              <a:t>Play</a:t>
            </a:r>
            <a:r>
              <a:rPr lang="en-US" altLang="ko-KR" sz="3000" dirty="0"/>
              <a:t> of</a:t>
            </a:r>
          </a:p>
          <a:p>
            <a:pPr algn="l"/>
            <a:r>
              <a:rPr lang="en-US" altLang="ko-KR" sz="3000" dirty="0"/>
              <a:t>Empathy and Caring</a:t>
            </a:r>
            <a:endParaRPr lang="ko-KR" altLang="en-US" sz="3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8021A01-DF6B-40C8-9535-D8CDA6775CA4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8D24D-FE45-4DC2-8D40-326246234342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>
                <a:solidFill>
                  <a:srgbClr val="2E3D86"/>
                </a:solidFill>
              </a:rPr>
              <a:t>02 </a:t>
            </a:r>
            <a:r>
              <a:rPr lang="en-US" altLang="ko-KR" dirty="0" err="1">
                <a:solidFill>
                  <a:srgbClr val="2E3D86"/>
                </a:solidFill>
              </a:rPr>
              <a:t>Andong</a:t>
            </a:r>
            <a:r>
              <a:rPr lang="en-US" altLang="ko-KR" dirty="0">
                <a:solidFill>
                  <a:srgbClr val="2E3D86"/>
                </a:solidFill>
              </a:rPr>
              <a:t>, the Capital of Korean Spirit </a:t>
            </a:r>
            <a:r>
              <a:rPr lang="ko-KR" altLang="en-US" dirty="0">
                <a:solidFill>
                  <a:srgbClr val="2E3D86"/>
                </a:solidFill>
              </a:rPr>
              <a:t>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B5C1B-67B2-46D0-8109-4CFDF43F1863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8796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769C700-66B2-4DF1-BF5B-5E568C399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85" r="5325"/>
          <a:stretch/>
        </p:blipFill>
        <p:spPr>
          <a:xfrm>
            <a:off x="-1" y="0"/>
            <a:ext cx="12192001" cy="7322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CF30B-2130-4487-829E-E4DAD5F5BA91}"/>
              </a:ext>
            </a:extLst>
          </p:cNvPr>
          <p:cNvSpPr txBox="1"/>
          <p:nvPr/>
        </p:nvSpPr>
        <p:spPr>
          <a:xfrm>
            <a:off x="2481625" y="2219340"/>
            <a:ext cx="72287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 around the city</a:t>
            </a:r>
          </a:p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two feet, Again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738EC-9EE4-4E41-B288-7553932C4047}"/>
              </a:ext>
            </a:extLst>
          </p:cNvPr>
          <p:cNvSpPr txBox="1"/>
          <p:nvPr/>
        </p:nvSpPr>
        <p:spPr>
          <a:xfrm>
            <a:off x="1863280" y="3717000"/>
            <a:ext cx="8465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Restoring Humanity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by Walking through History and Spirit Infused in the City</a:t>
            </a:r>
          </a:p>
        </p:txBody>
      </p:sp>
    </p:spTree>
    <p:extLst>
      <p:ext uri="{BB962C8B-B14F-4D97-AF65-F5344CB8AC3E}">
        <p14:creationId xmlns:p14="http://schemas.microsoft.com/office/powerpoint/2010/main" val="191003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E61ED01-3E7D-4833-97DB-6E49F39BC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>
            <a:off x="7104000" y="55236"/>
            <a:ext cx="5087999" cy="30857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C0AD69A-F0C8-432C-83CE-3100F4CE8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/>
          <a:stretch/>
        </p:blipFill>
        <p:spPr>
          <a:xfrm>
            <a:off x="-456000" y="3285000"/>
            <a:ext cx="4181397" cy="35809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FB91C1E-06DE-48AC-8E2B-3AF648F6AC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>
          <a:xfrm>
            <a:off x="3858604" y="3285000"/>
            <a:ext cx="4323906" cy="35809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6BA9DA-2B78-4FD7-B769-D1048F4F68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7"/>
          <a:stretch/>
        </p:blipFill>
        <p:spPr>
          <a:xfrm>
            <a:off x="8328000" y="3285000"/>
            <a:ext cx="4337474" cy="35809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2C0484-54F6-47FC-8E9C-B2CCFCBC9F0B}"/>
              </a:ext>
            </a:extLst>
          </p:cNvPr>
          <p:cNvSpPr txBox="1"/>
          <p:nvPr/>
        </p:nvSpPr>
        <p:spPr>
          <a:xfrm>
            <a:off x="120000" y="855258"/>
            <a:ext cx="6634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dirty="0"/>
              <a:t>Walk barefoot on the riverside</a:t>
            </a:r>
          </a:p>
          <a:p>
            <a:r>
              <a:rPr lang="en-US" altLang="ko-KR" i="1" dirty="0"/>
              <a:t>“Lulu-</a:t>
            </a:r>
            <a:r>
              <a:rPr lang="en-US" altLang="ko-KR" i="1" dirty="0" err="1"/>
              <a:t>lala</a:t>
            </a:r>
            <a:r>
              <a:rPr lang="en-US" altLang="ko-KR" i="1" dirty="0"/>
              <a:t>”</a:t>
            </a:r>
            <a:endParaRPr lang="ko-KR" altLang="en-US" i="1" dirty="0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37602BDA-26C5-425A-AA5F-2C48639DD329}"/>
              </a:ext>
            </a:extLst>
          </p:cNvPr>
          <p:cNvCxnSpPr>
            <a:cxnSpLocks/>
          </p:cNvCxnSpPr>
          <p:nvPr/>
        </p:nvCxnSpPr>
        <p:spPr>
          <a:xfrm flipH="1">
            <a:off x="-114300" y="3213000"/>
            <a:ext cx="12468225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0BB7B33-AE3C-4133-A450-760EC0240279}"/>
              </a:ext>
            </a:extLst>
          </p:cNvPr>
          <p:cNvCxnSpPr>
            <a:cxnSpLocks/>
          </p:cNvCxnSpPr>
          <p:nvPr/>
        </p:nvCxnSpPr>
        <p:spPr>
          <a:xfrm>
            <a:off x="7032000" y="-163511"/>
            <a:ext cx="0" cy="3376511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94C8390C-5E4A-4CD5-8C94-AC835643EDDE}"/>
              </a:ext>
            </a:extLst>
          </p:cNvPr>
          <p:cNvCxnSpPr>
            <a:cxnSpLocks/>
          </p:cNvCxnSpPr>
          <p:nvPr/>
        </p:nvCxnSpPr>
        <p:spPr>
          <a:xfrm>
            <a:off x="3792000" y="3213000"/>
            <a:ext cx="0" cy="3769144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1F49CDA-0A7C-4D0E-A5FE-CFFE1E715115}"/>
              </a:ext>
            </a:extLst>
          </p:cNvPr>
          <p:cNvCxnSpPr>
            <a:cxnSpLocks/>
          </p:cNvCxnSpPr>
          <p:nvPr/>
        </p:nvCxnSpPr>
        <p:spPr>
          <a:xfrm>
            <a:off x="8256000" y="3213000"/>
            <a:ext cx="0" cy="3769144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2DC609D-4794-4308-8962-99B97B8124B2}"/>
              </a:ext>
            </a:extLst>
          </p:cNvPr>
          <p:cNvSpPr txBox="1"/>
          <p:nvPr/>
        </p:nvSpPr>
        <p:spPr>
          <a:xfrm>
            <a:off x="120000" y="2422669"/>
            <a:ext cx="65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Walking in the water, Water playground, Riverside adventures etc.</a:t>
            </a:r>
          </a:p>
          <a:p>
            <a:r>
              <a:rPr lang="en-US" altLang="ko-KR" dirty="0"/>
              <a:t>Building a luxury park to restore tired mind and body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1A18EFD-81AD-4F75-9C0D-12F137E41FA2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129CB-D313-4B31-A859-691997F59E41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sz="2400" dirty="0">
                <a:solidFill>
                  <a:srgbClr val="2E3D86"/>
                </a:solidFill>
              </a:rPr>
              <a:t>03 Walk</a:t>
            </a:r>
            <a:r>
              <a:rPr lang="ko-KR" altLang="en-US" sz="2400" dirty="0">
                <a:solidFill>
                  <a:srgbClr val="2E3D86"/>
                </a:solidFill>
              </a:rPr>
              <a:t> </a:t>
            </a:r>
            <a:r>
              <a:rPr lang="en-US" altLang="ko-KR" sz="2400" dirty="0">
                <a:solidFill>
                  <a:srgbClr val="2E3D86"/>
                </a:solidFill>
              </a:rPr>
              <a:t>around the city on two feet, again</a:t>
            </a:r>
            <a:endParaRPr lang="ko-KR" altLang="en-US" sz="2400" dirty="0">
              <a:solidFill>
                <a:srgbClr val="2E3D8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5BB07F-B8B2-4AF6-A981-2AF3D664AD14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22D2C8-A5DC-47AF-A040-56B33B68F45F}"/>
              </a:ext>
            </a:extLst>
          </p:cNvPr>
          <p:cNvSpPr txBox="1"/>
          <p:nvPr/>
        </p:nvSpPr>
        <p:spPr>
          <a:xfrm>
            <a:off x="120000" y="1959335"/>
            <a:ext cx="507094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i="1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i="0" dirty="0"/>
              <a:t>Rest and meditation on the riverside</a:t>
            </a:r>
          </a:p>
        </p:txBody>
      </p:sp>
    </p:spTree>
    <p:extLst>
      <p:ext uri="{BB962C8B-B14F-4D97-AF65-F5344CB8AC3E}">
        <p14:creationId xmlns:p14="http://schemas.microsoft.com/office/powerpoint/2010/main" val="197442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09A21FB0-94C8-4577-B325-6E33A8A40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/>
          <a:stretch/>
        </p:blipFill>
        <p:spPr>
          <a:xfrm>
            <a:off x="5372055" y="-27000"/>
            <a:ext cx="6880495" cy="47513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2C0484-54F6-47FC-8E9C-B2CCFCBC9F0B}"/>
              </a:ext>
            </a:extLst>
          </p:cNvPr>
          <p:cNvSpPr txBox="1"/>
          <p:nvPr/>
        </p:nvSpPr>
        <p:spPr>
          <a:xfrm>
            <a:off x="120000" y="837000"/>
            <a:ext cx="4338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dirty="0"/>
              <a:t>Walk down a path</a:t>
            </a:r>
          </a:p>
          <a:p>
            <a:r>
              <a:rPr lang="en-US" altLang="ko-KR" dirty="0"/>
              <a:t>of loss and memory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D57BED-AC49-4F50-90C9-35D17D121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789000"/>
            <a:ext cx="5232000" cy="3352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30D3881-5300-4937-99F4-82F2F3585F1B}"/>
              </a:ext>
            </a:extLst>
          </p:cNvPr>
          <p:cNvCxnSpPr/>
          <p:nvPr/>
        </p:nvCxnSpPr>
        <p:spPr>
          <a:xfrm>
            <a:off x="5304000" y="0"/>
            <a:ext cx="0" cy="70104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0125B8C-68F2-4F4C-B0D9-AB9FE60785B7}"/>
              </a:ext>
            </a:extLst>
          </p:cNvPr>
          <p:cNvCxnSpPr>
            <a:cxnSpLocks/>
          </p:cNvCxnSpPr>
          <p:nvPr/>
        </p:nvCxnSpPr>
        <p:spPr>
          <a:xfrm flipH="1">
            <a:off x="-90325" y="3717000"/>
            <a:ext cx="5394325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955B2-4C72-4D6A-913A-583DEDFD8C66}"/>
              </a:ext>
            </a:extLst>
          </p:cNvPr>
          <p:cNvSpPr txBox="1"/>
          <p:nvPr/>
        </p:nvSpPr>
        <p:spPr>
          <a:xfrm>
            <a:off x="5395903" y="5301000"/>
            <a:ext cx="624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A Walk on the water</a:t>
            </a:r>
          </a:p>
          <a:p>
            <a:r>
              <a:rPr lang="en-US" altLang="ko-KR" dirty="0"/>
              <a:t>A closest trail, where the people of submerged hometown can reminisce the site.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80C78A-CDEC-4596-9C21-477A04105F35}"/>
              </a:ext>
            </a:extLst>
          </p:cNvPr>
          <p:cNvSpPr txBox="1"/>
          <p:nvPr/>
        </p:nvSpPr>
        <p:spPr>
          <a:xfrm>
            <a:off x="5376000" y="4869000"/>
            <a:ext cx="2748188" cy="400110"/>
          </a:xfrm>
          <a:prstGeom prst="rect">
            <a:avLst/>
          </a:prstGeom>
          <a:solidFill>
            <a:srgbClr val="2E3D86"/>
          </a:solidFill>
          <a:ln>
            <a:solidFill>
              <a:srgbClr val="2E3D86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000" i="1">
                <a:solidFill>
                  <a:schemeClr val="bg1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 err="1"/>
              <a:t>Seonseong</a:t>
            </a:r>
            <a:r>
              <a:rPr lang="en-US" altLang="ko-KR" dirty="0"/>
              <a:t> </a:t>
            </a:r>
            <a:r>
              <a:rPr lang="en-US" altLang="ko-KR" dirty="0" err="1"/>
              <a:t>Susang-gil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2F3EB-9C94-4E94-BF3E-0E15ED054B75}"/>
              </a:ext>
            </a:extLst>
          </p:cNvPr>
          <p:cNvSpPr txBox="1"/>
          <p:nvPr/>
        </p:nvSpPr>
        <p:spPr>
          <a:xfrm>
            <a:off x="120000" y="1845000"/>
            <a:ext cx="485934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i="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/>
              <a:t>Healing the pain of loss by walking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87B9E-1183-41C6-B523-43626A40D6D4}"/>
              </a:ext>
            </a:extLst>
          </p:cNvPr>
          <p:cNvSpPr txBox="1"/>
          <p:nvPr/>
        </p:nvSpPr>
        <p:spPr>
          <a:xfrm>
            <a:off x="120000" y="2998669"/>
            <a:ext cx="467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In 1976, new village of the people who moved around newly built </a:t>
            </a:r>
            <a:r>
              <a:rPr lang="en-US" altLang="ko-KR" dirty="0" err="1"/>
              <a:t>Andong</a:t>
            </a:r>
            <a:r>
              <a:rPr lang="en-US" altLang="ko-KR" dirty="0"/>
              <a:t> Dam.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5FC83-2B02-46FA-84AF-D90546BB15CA}"/>
              </a:ext>
            </a:extLst>
          </p:cNvPr>
          <p:cNvSpPr txBox="1"/>
          <p:nvPr/>
        </p:nvSpPr>
        <p:spPr>
          <a:xfrm>
            <a:off x="120000" y="2565000"/>
            <a:ext cx="1710405" cy="400110"/>
          </a:xfrm>
          <a:prstGeom prst="rect">
            <a:avLst/>
          </a:prstGeom>
          <a:solidFill>
            <a:srgbClr val="2E3D86"/>
          </a:solidFill>
          <a:ln>
            <a:solidFill>
              <a:srgbClr val="2E3D86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000" i="1" dirty="0" err="1">
                <a:solidFill>
                  <a:schemeClr val="bg1"/>
                </a:solidFill>
              </a:rPr>
              <a:t>Yeggi</a:t>
            </a:r>
            <a:r>
              <a:rPr lang="en-US" altLang="ko-KR" sz="2000" dirty="0">
                <a:solidFill>
                  <a:schemeClr val="bg1"/>
                </a:solidFill>
              </a:rPr>
              <a:t>  Village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66B8BD-1808-43DB-A980-3863431ACE54}"/>
              </a:ext>
            </a:extLst>
          </p:cNvPr>
          <p:cNvCxnSpPr>
            <a:cxnSpLocks/>
          </p:cNvCxnSpPr>
          <p:nvPr/>
        </p:nvCxnSpPr>
        <p:spPr>
          <a:xfrm flipH="1">
            <a:off x="5304000" y="4797000"/>
            <a:ext cx="7429893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id="{22AD4ECB-CD55-42B1-93AF-279B954BB03E}"/>
              </a:ext>
            </a:extLst>
          </p:cNvPr>
          <p:cNvGrpSpPr/>
          <p:nvPr/>
        </p:nvGrpSpPr>
        <p:grpSpPr>
          <a:xfrm>
            <a:off x="0" y="0"/>
            <a:ext cx="12192000" cy="614065"/>
            <a:chOff x="0" y="0"/>
            <a:chExt cx="12192000" cy="61406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CD7E3FD-7A9F-45C2-9681-70F64C64EED8}"/>
                </a:ext>
              </a:extLst>
            </p:cNvPr>
            <p:cNvSpPr/>
            <p:nvPr/>
          </p:nvSpPr>
          <p:spPr>
            <a:xfrm>
              <a:off x="0" y="0"/>
              <a:ext cx="12192000" cy="61406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35CDFD-52CD-42D1-B019-EA716E0E7BB2}"/>
                </a:ext>
              </a:extLst>
            </p:cNvPr>
            <p:cNvSpPr txBox="1"/>
            <p:nvPr/>
          </p:nvSpPr>
          <p:spPr>
            <a:xfrm>
              <a:off x="48000" y="76200"/>
              <a:ext cx="57960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r>
                <a:rPr lang="en-US" altLang="ko-KR" sz="2400" dirty="0">
                  <a:solidFill>
                    <a:srgbClr val="2E3D86"/>
                  </a:solidFill>
                </a:rPr>
                <a:t>03 Walk</a:t>
              </a:r>
              <a:r>
                <a:rPr lang="ko-KR" altLang="en-US" sz="2400" dirty="0">
                  <a:solidFill>
                    <a:srgbClr val="2E3D86"/>
                  </a:solidFill>
                </a:rPr>
                <a:t> </a:t>
              </a:r>
              <a:r>
                <a:rPr lang="en-US" altLang="ko-KR" sz="2400" dirty="0">
                  <a:solidFill>
                    <a:srgbClr val="2E3D86"/>
                  </a:solidFill>
                </a:rPr>
                <a:t>around the city on two feet, again</a:t>
              </a:r>
              <a:endParaRPr lang="ko-KR" altLang="en-US" sz="2400" dirty="0">
                <a:solidFill>
                  <a:srgbClr val="2E3D86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21DE11-C0FD-42B3-807E-E0F5D849E0F3}"/>
                </a:ext>
              </a:extLst>
            </p:cNvPr>
            <p:cNvSpPr txBox="1"/>
            <p:nvPr/>
          </p:nvSpPr>
          <p:spPr>
            <a:xfrm>
              <a:off x="8790790" y="55237"/>
              <a:ext cx="3313462" cy="50359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7 Bold" pitchFamily="2" charset="-127"/>
                  <a:ea typeface="프리젠테이션 7 Bold" pitchFamily="2" charset="-127"/>
                </a:rPr>
                <a:t>Walking through City</a:t>
              </a:r>
            </a:p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3 Light" pitchFamily="2" charset="-127"/>
                  <a:ea typeface="프리젠테이션 3 Light" pitchFamily="2" charset="-127"/>
                </a:rPr>
                <a:t>Humanity Restoration and Sustainable City</a:t>
              </a:r>
              <a:endParaRPr lang="ko-KR" altLang="en-US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47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0691B489-8AA3-4EE7-9B4E-C4E3B96A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24000" y="-165556"/>
            <a:ext cx="6168000" cy="40985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AE5693-C0CC-457E-B37A-F870166726A6}"/>
              </a:ext>
            </a:extLst>
          </p:cNvPr>
          <p:cNvSpPr txBox="1"/>
          <p:nvPr/>
        </p:nvSpPr>
        <p:spPr>
          <a:xfrm>
            <a:off x="120000" y="2998669"/>
            <a:ext cx="57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Walking through the best pavilion, can get a glimpse of the spirit of </a:t>
            </a:r>
            <a:r>
              <a:rPr lang="en-US" altLang="ko-KR" i="1" dirty="0" err="1"/>
              <a:t>Toegye</a:t>
            </a:r>
            <a:r>
              <a:rPr lang="en-US" altLang="ko-KR" i="1" dirty="0"/>
              <a:t> Yi Hwang </a:t>
            </a:r>
            <a:r>
              <a:rPr lang="en-US" altLang="ko-KR" dirty="0"/>
              <a:t>(16C Scholar)</a:t>
            </a:r>
            <a:endParaRPr lang="ko-KR" altLang="en-US" dirty="0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5253C292-F22C-4869-9379-1B308E118D52}"/>
              </a:ext>
            </a:extLst>
          </p:cNvPr>
          <p:cNvCxnSpPr>
            <a:cxnSpLocks/>
          </p:cNvCxnSpPr>
          <p:nvPr/>
        </p:nvCxnSpPr>
        <p:spPr>
          <a:xfrm flipH="1">
            <a:off x="-133944" y="3717000"/>
            <a:ext cx="6086130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B45913B1-D5F9-4A5C-A452-B4127C825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5"/>
          <a:stretch/>
        </p:blipFill>
        <p:spPr>
          <a:xfrm>
            <a:off x="-15186" y="3789000"/>
            <a:ext cx="5895186" cy="3046998"/>
          </a:xfrm>
          <a:prstGeom prst="rect">
            <a:avLst/>
          </a:prstGeom>
        </p:spPr>
      </p:pic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0548F8A4-3BA2-4E21-98ED-5965C4091AFF}"/>
              </a:ext>
            </a:extLst>
          </p:cNvPr>
          <p:cNvCxnSpPr>
            <a:cxnSpLocks/>
          </p:cNvCxnSpPr>
          <p:nvPr/>
        </p:nvCxnSpPr>
        <p:spPr>
          <a:xfrm>
            <a:off x="10334030" y="4005861"/>
            <a:ext cx="0" cy="3239139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0DA82863-97DC-4E93-8F97-136EAF0716A2}"/>
              </a:ext>
            </a:extLst>
          </p:cNvPr>
          <p:cNvCxnSpPr>
            <a:cxnSpLocks/>
          </p:cNvCxnSpPr>
          <p:nvPr/>
        </p:nvCxnSpPr>
        <p:spPr>
          <a:xfrm flipH="1">
            <a:off x="5952186" y="4005000"/>
            <a:ext cx="6469168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974BA4-72AE-4269-9AF5-8AA729648389}"/>
              </a:ext>
            </a:extLst>
          </p:cNvPr>
          <p:cNvSpPr txBox="1"/>
          <p:nvPr/>
        </p:nvSpPr>
        <p:spPr>
          <a:xfrm>
            <a:off x="10424142" y="5085000"/>
            <a:ext cx="1719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the annual 274km walk from Seoul to </a:t>
            </a:r>
            <a:r>
              <a:rPr lang="en-US" altLang="ko-KR" dirty="0" err="1"/>
              <a:t>Andong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C1DDFE-EB01-4789-AFB3-8F95B20E7A1E}"/>
              </a:ext>
            </a:extLst>
          </p:cNvPr>
          <p:cNvSpPr txBox="1"/>
          <p:nvPr/>
        </p:nvSpPr>
        <p:spPr>
          <a:xfrm>
            <a:off x="120000" y="2596890"/>
            <a:ext cx="2273699" cy="400110"/>
          </a:xfrm>
          <a:prstGeom prst="rect">
            <a:avLst/>
          </a:prstGeom>
          <a:solidFill>
            <a:srgbClr val="2E3D86"/>
          </a:solidFill>
          <a:ln>
            <a:solidFill>
              <a:srgbClr val="2E3D86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000" i="1">
                <a:solidFill>
                  <a:schemeClr val="bg1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 err="1"/>
              <a:t>Toegye</a:t>
            </a:r>
            <a:r>
              <a:rPr lang="en-US" altLang="ko-KR" dirty="0"/>
              <a:t> </a:t>
            </a:r>
            <a:r>
              <a:rPr lang="en-US" altLang="ko-KR" dirty="0" err="1"/>
              <a:t>Yedeon-gil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3308BFCC-5060-4EB7-90F6-A825F369A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b="6666"/>
          <a:stretch/>
        </p:blipFill>
        <p:spPr>
          <a:xfrm>
            <a:off x="6024000" y="4077000"/>
            <a:ext cx="4248249" cy="28550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BDA303-A882-4FCC-99E6-ADD5F617F9BE}"/>
              </a:ext>
            </a:extLst>
          </p:cNvPr>
          <p:cNvSpPr txBox="1"/>
          <p:nvPr/>
        </p:nvSpPr>
        <p:spPr>
          <a:xfrm>
            <a:off x="10411474" y="4077000"/>
            <a:ext cx="1732526" cy="1015663"/>
          </a:xfrm>
          <a:prstGeom prst="rect">
            <a:avLst/>
          </a:prstGeom>
          <a:solidFill>
            <a:srgbClr val="2E3D86"/>
          </a:solidFill>
          <a:ln>
            <a:solidFill>
              <a:srgbClr val="2E3D86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000" i="1">
                <a:solidFill>
                  <a:schemeClr val="bg1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 err="1"/>
              <a:t>Toegye</a:t>
            </a:r>
            <a:endParaRPr lang="en-US" altLang="ko-KR" dirty="0"/>
          </a:p>
          <a:p>
            <a:r>
              <a:rPr lang="en-US" altLang="ko-KR" i="0" dirty="0"/>
              <a:t>Homecoming</a:t>
            </a:r>
          </a:p>
          <a:p>
            <a:r>
              <a:rPr lang="en-US" altLang="ko-KR" i="0" dirty="0"/>
              <a:t>Road</a:t>
            </a:r>
            <a:endParaRPr lang="ko-KR" altLang="en-US" i="0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215534B-CD1B-40EF-8122-E6F918687197}"/>
              </a:ext>
            </a:extLst>
          </p:cNvPr>
          <p:cNvCxnSpPr>
            <a:cxnSpLocks/>
          </p:cNvCxnSpPr>
          <p:nvPr/>
        </p:nvCxnSpPr>
        <p:spPr>
          <a:xfrm>
            <a:off x="5952000" y="-282804"/>
            <a:ext cx="0" cy="7512279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620659B-CD3C-4230-A801-D50FAC9ABE33}"/>
              </a:ext>
            </a:extLst>
          </p:cNvPr>
          <p:cNvGrpSpPr/>
          <p:nvPr/>
        </p:nvGrpSpPr>
        <p:grpSpPr>
          <a:xfrm>
            <a:off x="0" y="0"/>
            <a:ext cx="12192000" cy="614065"/>
            <a:chOff x="0" y="0"/>
            <a:chExt cx="12192000" cy="614065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50FC185-E3D3-40D3-91D8-D4C620838871}"/>
                </a:ext>
              </a:extLst>
            </p:cNvPr>
            <p:cNvSpPr/>
            <p:nvPr/>
          </p:nvSpPr>
          <p:spPr>
            <a:xfrm>
              <a:off x="0" y="0"/>
              <a:ext cx="12192000" cy="61406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7D0514-127F-49E1-9317-64D1BAE0190F}"/>
                </a:ext>
              </a:extLst>
            </p:cNvPr>
            <p:cNvSpPr txBox="1"/>
            <p:nvPr/>
          </p:nvSpPr>
          <p:spPr>
            <a:xfrm>
              <a:off x="48000" y="76200"/>
              <a:ext cx="57960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r>
                <a:rPr lang="en-US" altLang="ko-KR" sz="2400" dirty="0">
                  <a:solidFill>
                    <a:srgbClr val="2E3D86"/>
                  </a:solidFill>
                </a:rPr>
                <a:t>03 Walk</a:t>
              </a:r>
              <a:r>
                <a:rPr lang="ko-KR" altLang="en-US" sz="2400" dirty="0">
                  <a:solidFill>
                    <a:srgbClr val="2E3D86"/>
                  </a:solidFill>
                </a:rPr>
                <a:t> </a:t>
              </a:r>
              <a:r>
                <a:rPr lang="en-US" altLang="ko-KR" sz="2400" dirty="0">
                  <a:solidFill>
                    <a:srgbClr val="2E3D86"/>
                  </a:solidFill>
                </a:rPr>
                <a:t>around the city on two feet, again</a:t>
              </a:r>
              <a:endParaRPr lang="ko-KR" altLang="en-US" sz="2400" dirty="0">
                <a:solidFill>
                  <a:srgbClr val="2E3D86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231C93-ACC9-4A3F-A934-C94E2305E2C6}"/>
                </a:ext>
              </a:extLst>
            </p:cNvPr>
            <p:cNvSpPr txBox="1"/>
            <p:nvPr/>
          </p:nvSpPr>
          <p:spPr>
            <a:xfrm>
              <a:off x="8790790" y="55237"/>
              <a:ext cx="3313462" cy="50359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7 Bold" pitchFamily="2" charset="-127"/>
                  <a:ea typeface="프리젠테이션 7 Bold" pitchFamily="2" charset="-127"/>
                </a:rPr>
                <a:t>Walking through City</a:t>
              </a:r>
            </a:p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3 Light" pitchFamily="2" charset="-127"/>
                  <a:ea typeface="프리젠테이션 3 Light" pitchFamily="2" charset="-127"/>
                </a:rPr>
                <a:t>Humanity Restoration and Sustainable City</a:t>
              </a:r>
              <a:endParaRPr lang="ko-KR" altLang="en-US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7A549D-1D13-4DF9-8E1A-943C61F47FAC}"/>
              </a:ext>
            </a:extLst>
          </p:cNvPr>
          <p:cNvSpPr txBox="1"/>
          <p:nvPr/>
        </p:nvSpPr>
        <p:spPr>
          <a:xfrm>
            <a:off x="120000" y="837000"/>
            <a:ext cx="5105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dirty="0"/>
              <a:t>Walk dreaming of</a:t>
            </a:r>
          </a:p>
          <a:p>
            <a:r>
              <a:rPr lang="en-US" altLang="ko-KR" dirty="0"/>
              <a:t>human-centered world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6E35CA-A0C7-4808-A15D-F133F7FD90F4}"/>
              </a:ext>
            </a:extLst>
          </p:cNvPr>
          <p:cNvSpPr txBox="1"/>
          <p:nvPr/>
        </p:nvSpPr>
        <p:spPr>
          <a:xfrm>
            <a:off x="120000" y="1845000"/>
            <a:ext cx="5665141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i="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400" dirty="0">
                <a:latin typeface="프리젠테이션 7 Bold" pitchFamily="2" charset="-127"/>
                <a:ea typeface="프리젠테이션 7 Bold" pitchFamily="2" charset="-127"/>
              </a:rPr>
              <a:t>Humanity in the wisdom of the ancestors</a:t>
            </a:r>
            <a:endParaRPr lang="ko-KR" altLang="en-US" sz="2400" dirty="0">
              <a:latin typeface="프리젠테이션 7 Bold" pitchFamily="2" charset="-127"/>
              <a:ea typeface="프리젠테이션 7 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6629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0691B489-8AA3-4EE7-9B4E-C4E3B96A6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6347" b="7177"/>
          <a:stretch/>
        </p:blipFill>
        <p:spPr>
          <a:xfrm>
            <a:off x="4728000" y="610190"/>
            <a:ext cx="6697892" cy="34696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D9D543-93FF-4D56-A290-1598202FF6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1" b="7156"/>
          <a:stretch/>
        </p:blipFill>
        <p:spPr>
          <a:xfrm>
            <a:off x="-1" y="3947188"/>
            <a:ext cx="4584001" cy="30632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858AD46-C6D3-4C8C-92E8-52B7B020B9AA}"/>
              </a:ext>
            </a:extLst>
          </p:cNvPr>
          <p:cNvCxnSpPr/>
          <p:nvPr/>
        </p:nvCxnSpPr>
        <p:spPr>
          <a:xfrm>
            <a:off x="4656000" y="0"/>
            <a:ext cx="0" cy="70104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467480B-57A8-4ACE-A06D-5483A2C04492}"/>
              </a:ext>
            </a:extLst>
          </p:cNvPr>
          <p:cNvCxnSpPr>
            <a:cxnSpLocks/>
          </p:cNvCxnSpPr>
          <p:nvPr/>
        </p:nvCxnSpPr>
        <p:spPr>
          <a:xfrm flipH="1">
            <a:off x="-273518" y="3861000"/>
            <a:ext cx="4934418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059F53-42A1-4D1D-8145-8DC8490D53FE}"/>
              </a:ext>
            </a:extLst>
          </p:cNvPr>
          <p:cNvCxnSpPr>
            <a:cxnSpLocks/>
          </p:cNvCxnSpPr>
          <p:nvPr/>
        </p:nvCxnSpPr>
        <p:spPr>
          <a:xfrm flipH="1">
            <a:off x="4645817" y="4149000"/>
            <a:ext cx="7621595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>
            <a:extLst>
              <a:ext uri="{FF2B5EF4-FFF2-40B4-BE49-F238E27FC236}">
                <a16:creationId xmlns:a16="http://schemas.microsoft.com/office/drawing/2014/main" id="{7808883E-DA25-46DE-A938-524EA3C6A9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3"/>
          <a:stretch/>
        </p:blipFill>
        <p:spPr>
          <a:xfrm>
            <a:off x="8688000" y="4221000"/>
            <a:ext cx="3573137" cy="2637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76B5A5B-BF74-4C90-857A-63657F0A11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7725" b="9703"/>
          <a:stretch/>
        </p:blipFill>
        <p:spPr>
          <a:xfrm>
            <a:off x="4728003" y="4220999"/>
            <a:ext cx="3815997" cy="2636999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5F4F9BA-A814-4552-B64D-948506B45CCC}"/>
              </a:ext>
            </a:extLst>
          </p:cNvPr>
          <p:cNvCxnSpPr>
            <a:cxnSpLocks/>
          </p:cNvCxnSpPr>
          <p:nvPr/>
        </p:nvCxnSpPr>
        <p:spPr>
          <a:xfrm flipH="1" flipV="1">
            <a:off x="8615999" y="4150596"/>
            <a:ext cx="1" cy="2907429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1F5DBF6-795F-9E6F-B53D-1595619BC674}"/>
              </a:ext>
            </a:extLst>
          </p:cNvPr>
          <p:cNvSpPr txBox="1"/>
          <p:nvPr/>
        </p:nvSpPr>
        <p:spPr>
          <a:xfrm>
            <a:off x="120000" y="2865670"/>
            <a:ext cx="4404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A walkway on abandoned railroad track</a:t>
            </a:r>
          </a:p>
          <a:p>
            <a:r>
              <a:rPr lang="en-US" altLang="ko-KR" dirty="0"/>
              <a:t>Enjoying the various cultural heritages of the city center up close</a:t>
            </a:r>
            <a:endParaRPr lang="ko-KR" altLang="en-US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2F9C5BA-C46B-49DC-8DA2-DBF907FA5952}"/>
              </a:ext>
            </a:extLst>
          </p:cNvPr>
          <p:cNvGrpSpPr/>
          <p:nvPr/>
        </p:nvGrpSpPr>
        <p:grpSpPr>
          <a:xfrm>
            <a:off x="0" y="0"/>
            <a:ext cx="12192000" cy="614065"/>
            <a:chOff x="0" y="0"/>
            <a:chExt cx="12192000" cy="61406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4E830604-C4A8-4C3B-96D4-23AA49E21579}"/>
                </a:ext>
              </a:extLst>
            </p:cNvPr>
            <p:cNvSpPr/>
            <p:nvPr/>
          </p:nvSpPr>
          <p:spPr>
            <a:xfrm>
              <a:off x="0" y="0"/>
              <a:ext cx="12192000" cy="61406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F048F2-D475-45AD-9E0C-B7ED7C90AEA2}"/>
                </a:ext>
              </a:extLst>
            </p:cNvPr>
            <p:cNvSpPr txBox="1"/>
            <p:nvPr/>
          </p:nvSpPr>
          <p:spPr>
            <a:xfrm>
              <a:off x="48000" y="76200"/>
              <a:ext cx="57960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r>
                <a:rPr lang="en-US" altLang="ko-KR" sz="2400" dirty="0">
                  <a:solidFill>
                    <a:srgbClr val="2E3D86"/>
                  </a:solidFill>
                </a:rPr>
                <a:t>03 Walk</a:t>
              </a:r>
              <a:r>
                <a:rPr lang="ko-KR" altLang="en-US" sz="2400" dirty="0">
                  <a:solidFill>
                    <a:srgbClr val="2E3D86"/>
                  </a:solidFill>
                </a:rPr>
                <a:t> </a:t>
              </a:r>
              <a:r>
                <a:rPr lang="en-US" altLang="ko-KR" sz="2400" dirty="0">
                  <a:solidFill>
                    <a:srgbClr val="2E3D86"/>
                  </a:solidFill>
                </a:rPr>
                <a:t>around the city on two feet, again</a:t>
              </a:r>
              <a:endParaRPr lang="ko-KR" altLang="en-US" sz="2400" dirty="0">
                <a:solidFill>
                  <a:srgbClr val="2E3D86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67B043-48C8-46E7-9247-128C5277521F}"/>
                </a:ext>
              </a:extLst>
            </p:cNvPr>
            <p:cNvSpPr txBox="1"/>
            <p:nvPr/>
          </p:nvSpPr>
          <p:spPr>
            <a:xfrm>
              <a:off x="8790790" y="55237"/>
              <a:ext cx="3313462" cy="50359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>
              <a:defPPr>
                <a:defRPr lang="ko-KR"/>
              </a:defPPr>
              <a:lvl1pPr>
                <a:defRPr sz="2400">
                  <a:solidFill>
                    <a:srgbClr val="EEEEEE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7 Bold" pitchFamily="2" charset="-127"/>
                  <a:ea typeface="프리젠테이션 7 Bold" pitchFamily="2" charset="-127"/>
                </a:rPr>
                <a:t>Walking through City</a:t>
              </a:r>
            </a:p>
            <a:p>
              <a:pPr algn="r"/>
              <a:r>
                <a:rPr lang="en-US" altLang="ko-KR" sz="1400" dirty="0">
                  <a:solidFill>
                    <a:srgbClr val="2E3D86"/>
                  </a:solidFill>
                  <a:latin typeface="프리젠테이션 3 Light" pitchFamily="2" charset="-127"/>
                  <a:ea typeface="프리젠테이션 3 Light" pitchFamily="2" charset="-127"/>
                </a:rPr>
                <a:t>Humanity Restoration and Sustainable City</a:t>
              </a:r>
              <a:endParaRPr lang="ko-KR" altLang="en-US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CD75B67-2291-4107-92BA-41DD61F108F2}"/>
              </a:ext>
            </a:extLst>
          </p:cNvPr>
          <p:cNvSpPr txBox="1"/>
          <p:nvPr/>
        </p:nvSpPr>
        <p:spPr>
          <a:xfrm>
            <a:off x="120000" y="837000"/>
            <a:ext cx="4319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dirty="0"/>
              <a:t>Walk on the Urban Regeneration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45483E-BAE7-4CFF-A76C-620D89354409}"/>
              </a:ext>
            </a:extLst>
          </p:cNvPr>
          <p:cNvSpPr txBox="1"/>
          <p:nvPr/>
        </p:nvSpPr>
        <p:spPr>
          <a:xfrm>
            <a:off x="120000" y="1845000"/>
            <a:ext cx="4404407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400" i="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400" dirty="0">
                <a:latin typeface="프리젠테이션 7 Bold" pitchFamily="2" charset="-127"/>
                <a:ea typeface="프리젠테이션 7 Bold" pitchFamily="2" charset="-127"/>
              </a:rPr>
              <a:t>Community power from the restoration of abandoned space</a:t>
            </a:r>
            <a:endParaRPr lang="ko-KR" altLang="en-US" sz="2400" dirty="0">
              <a:latin typeface="프리젠테이션 7 Bold" pitchFamily="2" charset="-127"/>
              <a:ea typeface="프리젠테이션 7 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1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159572C-266F-4BC0-B2E0-FEA0DCEC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4" b="4377"/>
          <a:stretch/>
        </p:blipFill>
        <p:spPr>
          <a:xfrm>
            <a:off x="0" y="-552449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CF30B-2130-4487-829E-E4DAD5F5BA91}"/>
              </a:ext>
            </a:extLst>
          </p:cNvPr>
          <p:cNvSpPr txBox="1"/>
          <p:nvPr/>
        </p:nvSpPr>
        <p:spPr>
          <a:xfrm>
            <a:off x="1093426" y="3009900"/>
            <a:ext cx="10005175" cy="1672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Resilience through Humanity</a:t>
            </a:r>
          </a:p>
          <a:p>
            <a:pPr>
              <a:lnSpc>
                <a:spcPct val="120000"/>
              </a:lnSpc>
            </a:pP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프리젠테이션 6 SemiBold" pitchFamily="2" charset="-127"/>
                <a:ea typeface="프리젠테이션 6 SemiBold" pitchFamily="2" charset="-127"/>
              </a:rPr>
              <a:t>Make the world soft and strong</a:t>
            </a:r>
            <a:endParaRPr lang="ko-KR" alt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프리젠테이션 6 SemiBold" pitchFamily="2" charset="-127"/>
              <a:ea typeface="프리젠테이션 6 SemiBold" pitchFamily="2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CF955B1-F050-427D-A3E1-E4106C06E6F2}"/>
              </a:ext>
            </a:extLst>
          </p:cNvPr>
          <p:cNvSpPr/>
          <p:nvPr/>
        </p:nvSpPr>
        <p:spPr>
          <a:xfrm>
            <a:off x="0" y="5505450"/>
            <a:ext cx="12192000" cy="13525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9B8C4A4-61C0-4244-8A33-F39D98ECF7FF}"/>
              </a:ext>
            </a:extLst>
          </p:cNvPr>
          <p:cNvGrpSpPr/>
          <p:nvPr/>
        </p:nvGrpSpPr>
        <p:grpSpPr>
          <a:xfrm>
            <a:off x="3945733" y="5596844"/>
            <a:ext cx="4300535" cy="1179285"/>
            <a:chOff x="4114800" y="222988"/>
            <a:chExt cx="4300535" cy="117928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4519FA7-093C-4061-9039-157FDA79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57" y="592962"/>
              <a:ext cx="2203978" cy="439337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72D8612-EA68-4887-BD9C-2767EA810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7" t="9756" r="11585" b="10976"/>
            <a:stretch/>
          </p:blipFill>
          <p:spPr>
            <a:xfrm>
              <a:off x="4114800" y="222988"/>
              <a:ext cx="1905000" cy="1179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98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65E7FFE1-4081-4F64-A9AF-DC5379E5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1" t="5995" r="25440" b="6001"/>
          <a:stretch/>
        </p:blipFill>
        <p:spPr>
          <a:xfrm>
            <a:off x="6456000" y="140057"/>
            <a:ext cx="6223087" cy="6565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977AA-FB16-4B4E-93F1-5BAEB6B4A38D}"/>
              </a:ext>
            </a:extLst>
          </p:cNvPr>
          <p:cNvSpPr txBox="1"/>
          <p:nvPr/>
        </p:nvSpPr>
        <p:spPr>
          <a:xfrm rot="16200000">
            <a:off x="-2000131" y="2828836"/>
            <a:ext cx="5490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ctr"/>
            <a:r>
              <a:rPr lang="en-US" altLang="ko-KR" sz="7200" dirty="0">
                <a:ln>
                  <a:solidFill>
                    <a:srgbClr val="2E3D86"/>
                  </a:solidFill>
                </a:ln>
                <a:solidFill>
                  <a:srgbClr val="FFFFFF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</a:rPr>
              <a:t>CONTENTS</a:t>
            </a:r>
            <a:endParaRPr lang="ko-KR" altLang="en-US" sz="7200" dirty="0">
              <a:ln>
                <a:solidFill>
                  <a:srgbClr val="2E3D86"/>
                </a:solidFill>
              </a:ln>
              <a:solidFill>
                <a:srgbClr val="FFFFFF"/>
              </a:solidFill>
              <a:latin typeface="속초바다 돋움 TTF" panose="02030903000000000000" pitchFamily="18" charset="-127"/>
              <a:ea typeface="속초바다 돋움 TTF" panose="02030903000000000000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64F74F6-77DD-4D22-8F3E-EE873254170D}"/>
              </a:ext>
            </a:extLst>
          </p:cNvPr>
          <p:cNvSpPr/>
          <p:nvPr/>
        </p:nvSpPr>
        <p:spPr>
          <a:xfrm>
            <a:off x="1065090" y="0"/>
            <a:ext cx="363014" cy="6858000"/>
          </a:xfrm>
          <a:prstGeom prst="rect">
            <a:avLst/>
          </a:prstGeom>
          <a:solidFill>
            <a:srgbClr val="EEEEE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24DD3-47D5-4A4B-8C0E-30CADB83713D}"/>
              </a:ext>
            </a:extLst>
          </p:cNvPr>
          <p:cNvSpPr txBox="1"/>
          <p:nvPr/>
        </p:nvSpPr>
        <p:spPr>
          <a:xfrm>
            <a:off x="1059816" y="477000"/>
            <a:ext cx="4812215" cy="400110"/>
          </a:xfrm>
          <a:prstGeom prst="rect">
            <a:avLst/>
          </a:prstGeom>
          <a:solidFill>
            <a:srgbClr val="2E3D86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sz="2000" dirty="0">
                <a:solidFill>
                  <a:schemeClr val="bg1"/>
                </a:solidFill>
              </a:rPr>
              <a:t>01 The Need for Restoration of Humanity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9D2254-8BD2-44E9-A6CE-FCDB0174AA80}"/>
              </a:ext>
            </a:extLst>
          </p:cNvPr>
          <p:cNvSpPr/>
          <p:nvPr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6AE845F-DD75-42ED-9D3F-0FE6D555B370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1977556-82EB-439D-A6D0-D2CC8D20165A}"/>
              </a:ext>
            </a:extLst>
          </p:cNvPr>
          <p:cNvCxnSpPr>
            <a:cxnSpLocks/>
          </p:cNvCxnSpPr>
          <p:nvPr/>
        </p:nvCxnSpPr>
        <p:spPr>
          <a:xfrm>
            <a:off x="1051555" y="0"/>
            <a:ext cx="0" cy="68580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5428E9-12A4-40F2-9493-093490A74D5C}"/>
              </a:ext>
            </a:extLst>
          </p:cNvPr>
          <p:cNvSpPr txBox="1"/>
          <p:nvPr/>
        </p:nvSpPr>
        <p:spPr>
          <a:xfrm>
            <a:off x="1059822" y="1180539"/>
            <a:ext cx="4561826" cy="400110"/>
          </a:xfrm>
          <a:prstGeom prst="rect">
            <a:avLst/>
          </a:prstGeom>
          <a:solidFill>
            <a:srgbClr val="2E3D86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sz="2000" dirty="0">
                <a:solidFill>
                  <a:schemeClr val="bg1"/>
                </a:solidFill>
              </a:rPr>
              <a:t>02 </a:t>
            </a:r>
            <a:r>
              <a:rPr lang="en-US" altLang="ko-KR" sz="2000" dirty="0" err="1">
                <a:solidFill>
                  <a:schemeClr val="bg1"/>
                </a:solidFill>
              </a:rPr>
              <a:t>Andong</a:t>
            </a:r>
            <a:r>
              <a:rPr lang="en-US" altLang="ko-KR" sz="2000" dirty="0">
                <a:solidFill>
                  <a:schemeClr val="bg1"/>
                </a:solidFill>
              </a:rPr>
              <a:t>, the Capital of Korean Spirit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B63C97-BD9D-4F92-A3B6-1A89446D7882}"/>
              </a:ext>
            </a:extLst>
          </p:cNvPr>
          <p:cNvSpPr txBox="1"/>
          <p:nvPr/>
        </p:nvSpPr>
        <p:spPr>
          <a:xfrm>
            <a:off x="1205899" y="3514836"/>
            <a:ext cx="4084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⑤ </a:t>
            </a:r>
            <a:r>
              <a:rPr lang="en-US" altLang="ko-KR" sz="2000" dirty="0">
                <a:solidFill>
                  <a:srgbClr val="2E3D86"/>
                </a:solidFill>
              </a:rPr>
              <a:t>The Play of Empathy and Caring</a:t>
            </a:r>
            <a:endParaRPr lang="ko-KR" altLang="en-US" sz="2000" dirty="0">
              <a:solidFill>
                <a:srgbClr val="2E3D8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C3A59-40C4-438A-BA28-CE057E406DD2}"/>
              </a:ext>
            </a:extLst>
          </p:cNvPr>
          <p:cNvSpPr txBox="1"/>
          <p:nvPr/>
        </p:nvSpPr>
        <p:spPr>
          <a:xfrm>
            <a:off x="1205899" y="2725806"/>
            <a:ext cx="421173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③</a:t>
            </a:r>
            <a:r>
              <a:rPr lang="en-US" altLang="ko-KR" sz="2000" dirty="0">
                <a:solidFill>
                  <a:srgbClr val="2E3D86"/>
                </a:solidFill>
              </a:rPr>
              <a:t> The Spirit of Empathy and Caring</a:t>
            </a:r>
            <a:endParaRPr lang="ko-KR" altLang="en-US" sz="2000" dirty="0">
              <a:solidFill>
                <a:srgbClr val="2E3D8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EE34E-DBF7-46D1-8191-8702A723807B}"/>
              </a:ext>
            </a:extLst>
          </p:cNvPr>
          <p:cNvSpPr txBox="1"/>
          <p:nvPr/>
        </p:nvSpPr>
        <p:spPr>
          <a:xfrm>
            <a:off x="1205899" y="2331291"/>
            <a:ext cx="448135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② </a:t>
            </a:r>
            <a:r>
              <a:rPr lang="en-US" altLang="ko-KR" sz="2000" dirty="0">
                <a:solidFill>
                  <a:srgbClr val="2E3D86"/>
                </a:solidFill>
              </a:rPr>
              <a:t>The Home of the Spirit of Humanity</a:t>
            </a:r>
            <a:endParaRPr lang="ko-KR" alt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F3805-E482-4D48-8B47-C154ADA5CC67}"/>
              </a:ext>
            </a:extLst>
          </p:cNvPr>
          <p:cNvSpPr txBox="1"/>
          <p:nvPr/>
        </p:nvSpPr>
        <p:spPr>
          <a:xfrm>
            <a:off x="1205899" y="1629000"/>
            <a:ext cx="4185761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①</a:t>
            </a:r>
            <a:r>
              <a:rPr lang="en-US" altLang="ko-KR" sz="2000" dirty="0">
                <a:solidFill>
                  <a:srgbClr val="2E3D86"/>
                </a:solidFill>
              </a:rPr>
              <a:t> The Power of Humanity Changes</a:t>
            </a:r>
          </a:p>
          <a:p>
            <a:r>
              <a:rPr lang="en-US" altLang="ko-KR" sz="2000" dirty="0">
                <a:solidFill>
                  <a:srgbClr val="2E3D86"/>
                </a:solidFill>
              </a:rPr>
              <a:t>      the World Attention</a:t>
            </a:r>
            <a:endParaRPr lang="ko-KR" altLang="en-US" sz="2000" dirty="0">
              <a:solidFill>
                <a:srgbClr val="2E3D8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B645B-50A3-418C-A31F-7C959E95A342}"/>
              </a:ext>
            </a:extLst>
          </p:cNvPr>
          <p:cNvSpPr txBox="1"/>
          <p:nvPr/>
        </p:nvSpPr>
        <p:spPr>
          <a:xfrm>
            <a:off x="1062039" y="4108890"/>
            <a:ext cx="4559582" cy="400110"/>
          </a:xfrm>
          <a:prstGeom prst="rect">
            <a:avLst/>
          </a:prstGeom>
          <a:solidFill>
            <a:srgbClr val="2E3D86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sz="2000" dirty="0">
                <a:solidFill>
                  <a:schemeClr val="bg1"/>
                </a:solidFill>
              </a:rPr>
              <a:t>03 Walk around City by Two Feet, Again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E9F4A7-E6DC-42EA-8AB2-7D1DA7428459}"/>
              </a:ext>
            </a:extLst>
          </p:cNvPr>
          <p:cNvSpPr txBox="1"/>
          <p:nvPr/>
        </p:nvSpPr>
        <p:spPr>
          <a:xfrm>
            <a:off x="1214952" y="6052890"/>
            <a:ext cx="41104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④</a:t>
            </a:r>
            <a:r>
              <a:rPr lang="en-US" altLang="ko-KR" sz="2000" dirty="0">
                <a:solidFill>
                  <a:srgbClr val="2E3D86"/>
                </a:solidFill>
              </a:rPr>
              <a:t> Walk on the Urban Regeneration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FB1DB7-C8A6-4F89-B10B-FD19E252048F}"/>
              </a:ext>
            </a:extLst>
          </p:cNvPr>
          <p:cNvSpPr txBox="1"/>
          <p:nvPr/>
        </p:nvSpPr>
        <p:spPr>
          <a:xfrm>
            <a:off x="1214952" y="5336058"/>
            <a:ext cx="502504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③</a:t>
            </a:r>
            <a:r>
              <a:rPr lang="en-US" altLang="ko-KR" sz="2000" dirty="0">
                <a:solidFill>
                  <a:srgbClr val="2E3D86"/>
                </a:solidFill>
              </a:rPr>
              <a:t> Walk Dreaming of a Human-centered</a:t>
            </a:r>
          </a:p>
          <a:p>
            <a:r>
              <a:rPr lang="en-US" altLang="ko-KR" sz="2000" dirty="0">
                <a:solidFill>
                  <a:srgbClr val="2E3D86"/>
                </a:solidFill>
              </a:rPr>
              <a:t>      World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F7504A-960D-448D-BEDE-69D014AF82D2}"/>
              </a:ext>
            </a:extLst>
          </p:cNvPr>
          <p:cNvSpPr txBox="1"/>
          <p:nvPr/>
        </p:nvSpPr>
        <p:spPr>
          <a:xfrm>
            <a:off x="1214952" y="4927002"/>
            <a:ext cx="50250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②</a:t>
            </a:r>
            <a:r>
              <a:rPr lang="en-US" altLang="ko-KR" sz="2000" dirty="0">
                <a:solidFill>
                  <a:srgbClr val="2E3D86"/>
                </a:solidFill>
              </a:rPr>
              <a:t> Walk Down a Path of Loss and Memory</a:t>
            </a:r>
            <a:endParaRPr lang="ko-KR" altLang="en-US" sz="2000" dirty="0">
              <a:solidFill>
                <a:srgbClr val="2E3D8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AD4BC-909C-4AD7-BB56-F35ED6C149EA}"/>
              </a:ext>
            </a:extLst>
          </p:cNvPr>
          <p:cNvSpPr txBox="1"/>
          <p:nvPr/>
        </p:nvSpPr>
        <p:spPr>
          <a:xfrm>
            <a:off x="1214952" y="4517946"/>
            <a:ext cx="525304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①</a:t>
            </a:r>
            <a:r>
              <a:rPr lang="en-US" altLang="ko-KR" sz="2000" dirty="0">
                <a:solidFill>
                  <a:srgbClr val="2E3D86"/>
                </a:solidFill>
              </a:rPr>
              <a:t> Walk Barefoot on the Riverside “Lulu-</a:t>
            </a:r>
            <a:r>
              <a:rPr lang="en-US" altLang="ko-KR" sz="2000" dirty="0" err="1">
                <a:solidFill>
                  <a:srgbClr val="2E3D86"/>
                </a:solidFill>
              </a:rPr>
              <a:t>lala</a:t>
            </a:r>
            <a:r>
              <a:rPr lang="en-US" altLang="ko-KR" sz="2000" dirty="0">
                <a:solidFill>
                  <a:srgbClr val="2E3D86"/>
                </a:solidFill>
              </a:rPr>
              <a:t>”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873BCBB3-AF66-4C1B-A7E9-23C031B14F08}"/>
              </a:ext>
            </a:extLst>
          </p:cNvPr>
          <p:cNvCxnSpPr>
            <a:cxnSpLocks/>
          </p:cNvCxnSpPr>
          <p:nvPr/>
        </p:nvCxnSpPr>
        <p:spPr>
          <a:xfrm>
            <a:off x="6456000" y="0"/>
            <a:ext cx="0" cy="68580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625B49-99ED-4848-BC9A-F7E70C514C8F}"/>
              </a:ext>
            </a:extLst>
          </p:cNvPr>
          <p:cNvSpPr txBox="1"/>
          <p:nvPr/>
        </p:nvSpPr>
        <p:spPr>
          <a:xfrm>
            <a:off x="1205899" y="3120321"/>
            <a:ext cx="43880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ko-KR" altLang="en-US" sz="2000" dirty="0">
                <a:solidFill>
                  <a:srgbClr val="2E3D86"/>
                </a:solidFill>
              </a:rPr>
              <a:t>④</a:t>
            </a:r>
            <a:r>
              <a:rPr lang="en-US" altLang="ko-KR" sz="2000" dirty="0">
                <a:solidFill>
                  <a:srgbClr val="2E3D86"/>
                </a:solidFill>
              </a:rPr>
              <a:t> The Village of Empathy and Caring</a:t>
            </a:r>
            <a:endParaRPr lang="ko-KR" altLang="en-US" sz="2000" dirty="0">
              <a:solidFill>
                <a:srgbClr val="2E3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0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69BF63C1-15CB-4B50-9DC8-0037B47D09EF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1089A6-3954-4D0D-886A-895B879A4B74}"/>
              </a:ext>
            </a:extLst>
          </p:cNvPr>
          <p:cNvSpPr txBox="1"/>
          <p:nvPr/>
        </p:nvSpPr>
        <p:spPr>
          <a:xfrm>
            <a:off x="2275752" y="921114"/>
            <a:ext cx="7640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ctr"/>
            <a:r>
              <a:rPr lang="en-US" altLang="ko-KR" sz="4000" dirty="0"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rPr>
              <a:t>Better Life, Less Humanity</a:t>
            </a:r>
            <a:endParaRPr lang="ko-KR" altLang="en-US" sz="4000" dirty="0">
              <a:latin typeface="속초바다 돋움 TTF" panose="02030903000000000000" pitchFamily="18" charset="-127"/>
              <a:ea typeface="속초바다 돋움 TTF" panose="02030903000000000000" pitchFamily="18" charset="-127"/>
              <a:cs typeface="코트라 볼드체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209E0F-F0A2-4EDA-B37C-2D3D2C9BFE99}"/>
              </a:ext>
            </a:extLst>
          </p:cNvPr>
          <p:cNvSpPr txBox="1"/>
          <p:nvPr/>
        </p:nvSpPr>
        <p:spPr>
          <a:xfrm>
            <a:off x="120708" y="1551415"/>
            <a:ext cx="11950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2E3D86"/>
                </a:solidFill>
                <a:latin typeface="프리젠테이션 4 Regular" pitchFamily="2" charset="-127"/>
                <a:ea typeface="프리젠테이션 4 Regular" pitchFamily="2" charset="-127"/>
              </a:defRPr>
            </a:lvl1pPr>
          </a:lstStyle>
          <a:p>
            <a:r>
              <a:rPr lang="en-US" altLang="ko-KR" sz="2000" dirty="0"/>
              <a:t>Development of civilization and technology has destroyed the environment and lost humanity</a:t>
            </a:r>
          </a:p>
          <a:p>
            <a:r>
              <a:rPr lang="en-US" altLang="ko-KR" sz="2000" dirty="0"/>
              <a:t>We are interested in environmental destruction, but we are less interested in the loss of humanity</a:t>
            </a:r>
          </a:p>
          <a:p>
            <a:r>
              <a:rPr lang="en-US" altLang="ko-KR" sz="2000" dirty="0"/>
              <a:t>and the dissolution of communities.</a:t>
            </a:r>
            <a:endParaRPr lang="ko-KR" altLang="en-US" sz="2000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86B1ED4-3166-4EC5-8E18-A1E8C86F4053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8C5D14-E1D9-4C94-BDE9-F544C377D71A}"/>
              </a:ext>
            </a:extLst>
          </p:cNvPr>
          <p:cNvSpPr txBox="1"/>
          <p:nvPr/>
        </p:nvSpPr>
        <p:spPr>
          <a:xfrm>
            <a:off x="48000" y="65963"/>
            <a:ext cx="5734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E3D86"/>
                </a:solidFill>
                <a:effectLst/>
                <a:uLnTx/>
                <a:uFillTx/>
                <a:latin typeface="프리젠테이션 8 ExtraBold" pitchFamily="2" charset="-127"/>
                <a:ea typeface="프리젠테이션 8 ExtraBold" pitchFamily="2" charset="-127"/>
                <a:cs typeface="+mn-cs"/>
              </a:rPr>
              <a:t>01 T</a:t>
            </a:r>
            <a:r>
              <a:rPr lang="en-US" altLang="ko-KR" dirty="0">
                <a:solidFill>
                  <a:srgbClr val="2E3D86"/>
                </a:solidFill>
              </a:rPr>
              <a:t>he Need for Restoration of Humanity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E3D86"/>
              </a:solidFill>
              <a:effectLst/>
              <a:uLnTx/>
              <a:uFillTx/>
              <a:latin typeface="프리젠테이션 8 ExtraBold" pitchFamily="2" charset="-127"/>
              <a:ea typeface="프리젠테이션 8 ExtraBold" pitchFamily="2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CA424A-4385-4056-AA45-95A0624FE341}"/>
              </a:ext>
            </a:extLst>
          </p:cNvPr>
          <p:cNvSpPr txBox="1"/>
          <p:nvPr/>
        </p:nvSpPr>
        <p:spPr>
          <a:xfrm>
            <a:off x="8790790" y="45000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2768D76-1EFA-4D94-9E36-947683E29D10}"/>
              </a:ext>
            </a:extLst>
          </p:cNvPr>
          <p:cNvGrpSpPr/>
          <p:nvPr/>
        </p:nvGrpSpPr>
        <p:grpSpPr>
          <a:xfrm>
            <a:off x="2424000" y="2803975"/>
            <a:ext cx="7416000" cy="3505025"/>
            <a:chOff x="939996" y="152400"/>
            <a:chExt cx="9699806" cy="4705175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2A2CA18F-DEAD-413A-909C-F839CA9E4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9" t="7812" b="7812"/>
            <a:stretch/>
          </p:blipFill>
          <p:spPr>
            <a:xfrm>
              <a:off x="7769073" y="152400"/>
              <a:ext cx="2870729" cy="4705175"/>
            </a:xfrm>
            <a:custGeom>
              <a:avLst/>
              <a:gdLst>
                <a:gd name="connsiteX0" fmla="*/ 550354 w 2859026"/>
                <a:gd name="connsiteY0" fmla="*/ 0 h 4705175"/>
                <a:gd name="connsiteX1" fmla="*/ 2859026 w 2859026"/>
                <a:gd name="connsiteY1" fmla="*/ 0 h 4705175"/>
                <a:gd name="connsiteX2" fmla="*/ 2859026 w 2859026"/>
                <a:gd name="connsiteY2" fmla="*/ 4705175 h 4705175"/>
                <a:gd name="connsiteX3" fmla="*/ 410693 w 2859026"/>
                <a:gd name="connsiteY3" fmla="*/ 4705175 h 4705175"/>
                <a:gd name="connsiteX4" fmla="*/ 580351 w 2859026"/>
                <a:gd name="connsiteY4" fmla="*/ 4506998 h 4705175"/>
                <a:gd name="connsiteX5" fmla="*/ 91088 w 2859026"/>
                <a:gd name="connsiteY5" fmla="*/ 4089057 h 4705175"/>
                <a:gd name="connsiteX6" fmla="*/ 620410 w 2859026"/>
                <a:gd name="connsiteY6" fmla="*/ 3395618 h 4705175"/>
                <a:gd name="connsiteX7" fmla="*/ 0 w 2859026"/>
                <a:gd name="connsiteY7" fmla="*/ 2829383 h 4705175"/>
                <a:gd name="connsiteX8" fmla="*/ 716680 w 2859026"/>
                <a:gd name="connsiteY8" fmla="*/ 2058646 h 4705175"/>
                <a:gd name="connsiteX9" fmla="*/ 17276 w 2859026"/>
                <a:gd name="connsiteY9" fmla="*/ 1693096 h 4705175"/>
                <a:gd name="connsiteX10" fmla="*/ 698237 w 2859026"/>
                <a:gd name="connsiteY10" fmla="*/ 1037334 h 4705175"/>
                <a:gd name="connsiteX11" fmla="*/ 166088 w 2859026"/>
                <a:gd name="connsiteY11" fmla="*/ 603443 h 4705175"/>
                <a:gd name="connsiteX12" fmla="*/ 563132 w 2859026"/>
                <a:gd name="connsiteY12" fmla="*/ 7499 h 47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9026" h="4705175">
                  <a:moveTo>
                    <a:pt x="550354" y="0"/>
                  </a:moveTo>
                  <a:lnTo>
                    <a:pt x="2859026" y="0"/>
                  </a:lnTo>
                  <a:lnTo>
                    <a:pt x="2859026" y="4705175"/>
                  </a:lnTo>
                  <a:lnTo>
                    <a:pt x="410693" y="4705175"/>
                  </a:lnTo>
                  <a:lnTo>
                    <a:pt x="580351" y="4506998"/>
                  </a:lnTo>
                  <a:lnTo>
                    <a:pt x="91088" y="4089057"/>
                  </a:lnTo>
                  <a:lnTo>
                    <a:pt x="620410" y="3395618"/>
                  </a:lnTo>
                  <a:lnTo>
                    <a:pt x="0" y="2829383"/>
                  </a:lnTo>
                  <a:lnTo>
                    <a:pt x="716680" y="2058646"/>
                  </a:lnTo>
                  <a:lnTo>
                    <a:pt x="17276" y="1693096"/>
                  </a:lnTo>
                  <a:lnTo>
                    <a:pt x="698237" y="1037334"/>
                  </a:lnTo>
                  <a:lnTo>
                    <a:pt x="166088" y="603443"/>
                  </a:lnTo>
                  <a:lnTo>
                    <a:pt x="563132" y="7499"/>
                  </a:lnTo>
                  <a:close/>
                </a:path>
              </a:pathLst>
            </a:custGeom>
            <a:ln w="76200" cap="sq">
              <a:solidFill>
                <a:srgbClr val="2E3D86"/>
              </a:solidFill>
              <a:miter lim="800000"/>
            </a:ln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257A14E8-A369-4FCD-AB7D-F43D38BBA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2" r="60056" b="7812"/>
            <a:stretch/>
          </p:blipFill>
          <p:spPr>
            <a:xfrm>
              <a:off x="939996" y="152400"/>
              <a:ext cx="3296690" cy="4705175"/>
            </a:xfrm>
            <a:custGeom>
              <a:avLst/>
              <a:gdLst>
                <a:gd name="connsiteX0" fmla="*/ 0 w 3296690"/>
                <a:gd name="connsiteY0" fmla="*/ 0 h 4705175"/>
                <a:gd name="connsiteX1" fmla="*/ 2926233 w 3296690"/>
                <a:gd name="connsiteY1" fmla="*/ 0 h 4705175"/>
                <a:gd name="connsiteX2" fmla="*/ 3296690 w 3296690"/>
                <a:gd name="connsiteY2" fmla="*/ 417467 h 4705175"/>
                <a:gd name="connsiteX3" fmla="*/ 2798432 w 3296690"/>
                <a:gd name="connsiteY3" fmla="*/ 778065 h 4705175"/>
                <a:gd name="connsiteX4" fmla="*/ 2795462 w 3296690"/>
                <a:gd name="connsiteY4" fmla="*/ 796871 h 4705175"/>
                <a:gd name="connsiteX5" fmla="*/ 3253405 w 3296690"/>
                <a:gd name="connsiteY5" fmla="*/ 1315866 h 4705175"/>
                <a:gd name="connsiteX6" fmla="*/ 2689320 w 3296690"/>
                <a:gd name="connsiteY6" fmla="*/ 1731842 h 4705175"/>
                <a:gd name="connsiteX7" fmla="*/ 3129652 w 3296690"/>
                <a:gd name="connsiteY7" fmla="*/ 2183316 h 4705175"/>
                <a:gd name="connsiteX8" fmla="*/ 2525198 w 3296690"/>
                <a:gd name="connsiteY8" fmla="*/ 2689254 h 4705175"/>
                <a:gd name="connsiteX9" fmla="*/ 2883421 w 3296690"/>
                <a:gd name="connsiteY9" fmla="*/ 3294365 h 4705175"/>
                <a:gd name="connsiteX10" fmla="*/ 2341805 w 3296690"/>
                <a:gd name="connsiteY10" fmla="*/ 3709171 h 4705175"/>
                <a:gd name="connsiteX11" fmla="*/ 2706695 w 3296690"/>
                <a:gd name="connsiteY11" fmla="*/ 4226077 h 4705175"/>
                <a:gd name="connsiteX12" fmla="*/ 2183926 w 3296690"/>
                <a:gd name="connsiteY12" fmla="*/ 4705175 h 4705175"/>
                <a:gd name="connsiteX13" fmla="*/ 0 w 3296690"/>
                <a:gd name="connsiteY13" fmla="*/ 4705175 h 47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6690" h="4705175">
                  <a:moveTo>
                    <a:pt x="0" y="0"/>
                  </a:moveTo>
                  <a:lnTo>
                    <a:pt x="2926233" y="0"/>
                  </a:lnTo>
                  <a:lnTo>
                    <a:pt x="3296690" y="417467"/>
                  </a:lnTo>
                  <a:lnTo>
                    <a:pt x="2798432" y="778065"/>
                  </a:lnTo>
                  <a:lnTo>
                    <a:pt x="2795462" y="796871"/>
                  </a:lnTo>
                  <a:lnTo>
                    <a:pt x="3253405" y="1315866"/>
                  </a:lnTo>
                  <a:lnTo>
                    <a:pt x="2689320" y="1731842"/>
                  </a:lnTo>
                  <a:lnTo>
                    <a:pt x="3129652" y="2183316"/>
                  </a:lnTo>
                  <a:lnTo>
                    <a:pt x="2525198" y="2689254"/>
                  </a:lnTo>
                  <a:lnTo>
                    <a:pt x="2883421" y="3294365"/>
                  </a:lnTo>
                  <a:lnTo>
                    <a:pt x="2341805" y="3709171"/>
                  </a:lnTo>
                  <a:lnTo>
                    <a:pt x="2706695" y="4226077"/>
                  </a:lnTo>
                  <a:lnTo>
                    <a:pt x="2183926" y="4705175"/>
                  </a:lnTo>
                  <a:lnTo>
                    <a:pt x="0" y="4705175"/>
                  </a:lnTo>
                  <a:close/>
                </a:path>
              </a:pathLst>
            </a:custGeom>
            <a:ln w="76200" cap="sq">
              <a:solidFill>
                <a:srgbClr val="2E3D86"/>
              </a:solidFill>
              <a:miter lim="800000"/>
            </a:ln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EA672A1E-AFA5-4225-8B8C-0B18CEC5D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7" t="7812" r="25875" b="7812"/>
            <a:stretch/>
          </p:blipFill>
          <p:spPr>
            <a:xfrm>
              <a:off x="3886200" y="152400"/>
              <a:ext cx="3840880" cy="4705175"/>
            </a:xfrm>
            <a:custGeom>
              <a:avLst/>
              <a:gdLst>
                <a:gd name="connsiteX0" fmla="*/ 762212 w 3840880"/>
                <a:gd name="connsiteY0" fmla="*/ 0 h 4705175"/>
                <a:gd name="connsiteX1" fmla="*/ 3675406 w 3840880"/>
                <a:gd name="connsiteY1" fmla="*/ 0 h 4705175"/>
                <a:gd name="connsiteX2" fmla="*/ 3290288 w 3840880"/>
                <a:gd name="connsiteY2" fmla="*/ 578043 h 4705175"/>
                <a:gd name="connsiteX3" fmla="*/ 3822437 w 3840880"/>
                <a:gd name="connsiteY3" fmla="*/ 1011933 h 4705175"/>
                <a:gd name="connsiteX4" fmla="*/ 3141476 w 3840880"/>
                <a:gd name="connsiteY4" fmla="*/ 1667696 h 4705175"/>
                <a:gd name="connsiteX5" fmla="*/ 3840880 w 3840880"/>
                <a:gd name="connsiteY5" fmla="*/ 2033246 h 4705175"/>
                <a:gd name="connsiteX6" fmla="*/ 3124200 w 3840880"/>
                <a:gd name="connsiteY6" fmla="*/ 2803983 h 4705175"/>
                <a:gd name="connsiteX7" fmla="*/ 3744610 w 3840880"/>
                <a:gd name="connsiteY7" fmla="*/ 3370218 h 4705175"/>
                <a:gd name="connsiteX8" fmla="*/ 3215288 w 3840880"/>
                <a:gd name="connsiteY8" fmla="*/ 4063657 h 4705175"/>
                <a:gd name="connsiteX9" fmla="*/ 3704551 w 3840880"/>
                <a:gd name="connsiteY9" fmla="*/ 4481598 h 4705175"/>
                <a:gd name="connsiteX10" fmla="*/ 3513149 w 3840880"/>
                <a:gd name="connsiteY10" fmla="*/ 4705175 h 4705175"/>
                <a:gd name="connsiteX11" fmla="*/ 0 w 3840880"/>
                <a:gd name="connsiteY11" fmla="*/ 4705175 h 4705175"/>
                <a:gd name="connsiteX12" fmla="*/ 419786 w 3840880"/>
                <a:gd name="connsiteY12" fmla="*/ 4327692 h 4705175"/>
                <a:gd name="connsiteX13" fmla="*/ 28547 w 3840880"/>
                <a:gd name="connsiteY13" fmla="*/ 3783881 h 4705175"/>
                <a:gd name="connsiteX14" fmla="*/ 609274 w 3840880"/>
                <a:gd name="connsiteY14" fmla="*/ 3347485 h 4705175"/>
                <a:gd name="connsiteX15" fmla="*/ 225183 w 3840880"/>
                <a:gd name="connsiteY15" fmla="*/ 2710878 h 4705175"/>
                <a:gd name="connsiteX16" fmla="*/ 873285 w 3840880"/>
                <a:gd name="connsiteY16" fmla="*/ 2178607 h 4705175"/>
                <a:gd name="connsiteX17" fmla="*/ 401157 w 3840880"/>
                <a:gd name="connsiteY17" fmla="*/ 1703634 h 4705175"/>
                <a:gd name="connsiteX18" fmla="*/ 1005974 w 3840880"/>
                <a:gd name="connsiteY18" fmla="*/ 1266007 h 4705175"/>
                <a:gd name="connsiteX19" fmla="*/ 514963 w 3840880"/>
                <a:gd name="connsiteY19" fmla="*/ 719999 h 4705175"/>
                <a:gd name="connsiteX20" fmla="*/ 518148 w 3840880"/>
                <a:gd name="connsiteY20" fmla="*/ 700214 h 4705175"/>
                <a:gd name="connsiteX21" fmla="*/ 1052385 w 3840880"/>
                <a:gd name="connsiteY21" fmla="*/ 320847 h 47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40880" h="4705175">
                  <a:moveTo>
                    <a:pt x="762212" y="0"/>
                  </a:moveTo>
                  <a:lnTo>
                    <a:pt x="3675406" y="0"/>
                  </a:lnTo>
                  <a:lnTo>
                    <a:pt x="3290288" y="578043"/>
                  </a:lnTo>
                  <a:lnTo>
                    <a:pt x="3822437" y="1011933"/>
                  </a:lnTo>
                  <a:lnTo>
                    <a:pt x="3141476" y="1667696"/>
                  </a:lnTo>
                  <a:lnTo>
                    <a:pt x="3840880" y="2033246"/>
                  </a:lnTo>
                  <a:lnTo>
                    <a:pt x="3124200" y="2803983"/>
                  </a:lnTo>
                  <a:lnTo>
                    <a:pt x="3744610" y="3370218"/>
                  </a:lnTo>
                  <a:lnTo>
                    <a:pt x="3215288" y="4063657"/>
                  </a:lnTo>
                  <a:lnTo>
                    <a:pt x="3704551" y="4481598"/>
                  </a:lnTo>
                  <a:lnTo>
                    <a:pt x="3513149" y="4705175"/>
                  </a:lnTo>
                  <a:lnTo>
                    <a:pt x="0" y="4705175"/>
                  </a:lnTo>
                  <a:lnTo>
                    <a:pt x="419786" y="4327692"/>
                  </a:lnTo>
                  <a:lnTo>
                    <a:pt x="28547" y="3783881"/>
                  </a:lnTo>
                  <a:lnTo>
                    <a:pt x="609274" y="3347485"/>
                  </a:lnTo>
                  <a:lnTo>
                    <a:pt x="225183" y="2710878"/>
                  </a:lnTo>
                  <a:lnTo>
                    <a:pt x="873285" y="2178607"/>
                  </a:lnTo>
                  <a:lnTo>
                    <a:pt x="401157" y="1703634"/>
                  </a:lnTo>
                  <a:lnTo>
                    <a:pt x="1005974" y="1266007"/>
                  </a:lnTo>
                  <a:lnTo>
                    <a:pt x="514963" y="719999"/>
                  </a:lnTo>
                  <a:lnTo>
                    <a:pt x="518148" y="700214"/>
                  </a:lnTo>
                  <a:lnTo>
                    <a:pt x="1052385" y="320847"/>
                  </a:lnTo>
                  <a:close/>
                </a:path>
              </a:pathLst>
            </a:custGeom>
            <a:ln w="76200" cap="sq">
              <a:solidFill>
                <a:srgbClr val="2E3D86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4636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5A4D55B-807F-426B-AEE5-6FE981A6F6E9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A6CFCEB-1900-4827-924C-4BE69F42A6F3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2E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D75B8-3CC1-4F44-8997-97D916FFE289}"/>
              </a:ext>
            </a:extLst>
          </p:cNvPr>
          <p:cNvSpPr txBox="1"/>
          <p:nvPr/>
        </p:nvSpPr>
        <p:spPr>
          <a:xfrm>
            <a:off x="48000" y="65963"/>
            <a:ext cx="5734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E3D86"/>
                </a:solidFill>
                <a:effectLst/>
                <a:uLnTx/>
                <a:uFillTx/>
                <a:latin typeface="프리젠테이션 8 ExtraBold" pitchFamily="2" charset="-127"/>
                <a:ea typeface="프리젠테이션 8 ExtraBold" pitchFamily="2" charset="-127"/>
                <a:cs typeface="+mn-cs"/>
              </a:rPr>
              <a:t>01 T</a:t>
            </a:r>
            <a:r>
              <a:rPr lang="en-US" altLang="ko-KR" dirty="0">
                <a:solidFill>
                  <a:srgbClr val="2E3D86"/>
                </a:solidFill>
              </a:rPr>
              <a:t>he Need for Restoration of Humanity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E3D86"/>
              </a:solidFill>
              <a:effectLst/>
              <a:uLnTx/>
              <a:uFillTx/>
              <a:latin typeface="프리젠테이션 8 ExtraBold" pitchFamily="2" charset="-127"/>
              <a:ea typeface="프리젠테이션 8 ExtraBold" pitchFamily="2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1DDC1-0DA3-496A-8344-69F029012D16}"/>
              </a:ext>
            </a:extLst>
          </p:cNvPr>
          <p:cNvSpPr txBox="1"/>
          <p:nvPr/>
        </p:nvSpPr>
        <p:spPr>
          <a:xfrm>
            <a:off x="1268335" y="889212"/>
            <a:ext cx="9655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sz="3600" dirty="0"/>
              <a:t>focus on the restoration of humanity</a:t>
            </a:r>
            <a:endParaRPr lang="ko-KR" alt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A0059-0247-4050-BB11-AFE6D98D8E2D}"/>
              </a:ext>
            </a:extLst>
          </p:cNvPr>
          <p:cNvSpPr txBox="1"/>
          <p:nvPr/>
        </p:nvSpPr>
        <p:spPr>
          <a:xfrm>
            <a:off x="476308" y="5445000"/>
            <a:ext cx="1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2000">
                <a:solidFill>
                  <a:srgbClr val="2E3D86"/>
                </a:solidFill>
                <a:latin typeface="프리젠테이션 4 Regular" pitchFamily="2" charset="-127"/>
                <a:ea typeface="프리젠테이션 4 Regular" pitchFamily="2" charset="-127"/>
              </a:defRPr>
            </a:lvl1pPr>
          </a:lstStyle>
          <a:p>
            <a:r>
              <a:rPr lang="en-US" altLang="ko-KR" dirty="0"/>
              <a:t>The loss of humanity makes people sick and causes many problems in modern society.</a:t>
            </a:r>
          </a:p>
          <a:p>
            <a:r>
              <a:rPr lang="en-US" altLang="ko-KR" dirty="0"/>
              <a:t>Only by rebuilding communities through the restoration of humanity can we create beautiful cities</a:t>
            </a:r>
          </a:p>
          <a:p>
            <a:r>
              <a:rPr lang="en-US" altLang="ko-KR" dirty="0"/>
              <a:t>with tradition and history.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F3813-7CE8-4EC3-89D8-84D7031B0FDD}"/>
              </a:ext>
            </a:extLst>
          </p:cNvPr>
          <p:cNvSpPr txBox="1"/>
          <p:nvPr/>
        </p:nvSpPr>
        <p:spPr>
          <a:xfrm>
            <a:off x="8790790" y="45000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347DD5-DD69-477C-87BD-B61221AFE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 b="9800"/>
          <a:stretch/>
        </p:blipFill>
        <p:spPr>
          <a:xfrm>
            <a:off x="2749660" y="1773000"/>
            <a:ext cx="6692680" cy="3528000"/>
          </a:xfrm>
          <a:prstGeom prst="rect">
            <a:avLst/>
          </a:prstGeom>
          <a:ln w="76200">
            <a:solidFill>
              <a:srgbClr val="2E3D86"/>
            </a:solidFill>
          </a:ln>
        </p:spPr>
      </p:pic>
    </p:spTree>
    <p:extLst>
      <p:ext uri="{BB962C8B-B14F-4D97-AF65-F5344CB8AC3E}">
        <p14:creationId xmlns:p14="http://schemas.microsoft.com/office/powerpoint/2010/main" val="111856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7179AA1-F5E2-43E2-81AA-A5920BCFB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9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ECF12-07B0-40A2-939C-2E6FFD7E2534}"/>
              </a:ext>
            </a:extLst>
          </p:cNvPr>
          <p:cNvSpPr txBox="1"/>
          <p:nvPr/>
        </p:nvSpPr>
        <p:spPr>
          <a:xfrm>
            <a:off x="2465751" y="1845000"/>
            <a:ext cx="726051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EEEEEE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</a:rPr>
              <a:t>The Capital of Korean Spirit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2854F-FB49-476C-A673-4DEAA138F4D7}"/>
              </a:ext>
            </a:extLst>
          </p:cNvPr>
          <p:cNvSpPr txBox="1"/>
          <p:nvPr/>
        </p:nvSpPr>
        <p:spPr>
          <a:xfrm>
            <a:off x="1877574" y="2349600"/>
            <a:ext cx="8436860" cy="22159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5400">
                <a:latin typeface="프리젠테이션 9 Black" pitchFamily="2" charset="-127"/>
                <a:ea typeface="프리젠테이션 9 Black" pitchFamily="2" charset="-127"/>
              </a:defRPr>
            </a:lvl1pPr>
          </a:lstStyle>
          <a:p>
            <a:r>
              <a:rPr lang="en-US" altLang="ko-KR" sz="13800" dirty="0">
                <a:solidFill>
                  <a:srgbClr val="EEEEEE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</a:rPr>
              <a:t>ANDONG</a:t>
            </a:r>
            <a:endParaRPr lang="ko-KR" altLang="en-US" sz="13800" dirty="0">
              <a:solidFill>
                <a:srgbClr val="EEEEEE"/>
              </a:solidFill>
              <a:latin typeface="속초바다 돋움 TTF" panose="02030903000000000000" pitchFamily="18" charset="-127"/>
              <a:ea typeface="속초바다 돋움 TTF" panose="020309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922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DA06C59F-6373-4CC7-B18E-B9391CB58EA7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65EF379-C7D1-4CC6-85B3-03D3DB427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66" b="24173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66F90B-4979-4BCC-910B-E8BAA5A3640D}"/>
              </a:ext>
            </a:extLst>
          </p:cNvPr>
          <p:cNvSpPr txBox="1"/>
          <p:nvPr/>
        </p:nvSpPr>
        <p:spPr>
          <a:xfrm>
            <a:off x="2500975" y="2289114"/>
            <a:ext cx="7190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2000">
                <a:solidFill>
                  <a:srgbClr val="2E3D86"/>
                </a:solidFill>
                <a:latin typeface="프리젠테이션 4 Regular" pitchFamily="2" charset="-127"/>
                <a:ea typeface="프리젠테이션 4 Regular" pitchFamily="2" charset="-127"/>
              </a:defRPr>
            </a:lvl1pPr>
          </a:lstStyle>
          <a:p>
            <a:r>
              <a:rPr lang="en-US" altLang="ko-KR" dirty="0"/>
              <a:t>In the process of seeking alternatives to the global financial crisis</a:t>
            </a:r>
          </a:p>
          <a:p>
            <a:r>
              <a:rPr lang="en-US" altLang="ko-KR" dirty="0"/>
              <a:t>caused by materialism, Human values are emerging.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C9A54-B151-4914-8DB0-B2863702FC81}"/>
              </a:ext>
            </a:extLst>
          </p:cNvPr>
          <p:cNvSpPr txBox="1"/>
          <p:nvPr/>
        </p:nvSpPr>
        <p:spPr>
          <a:xfrm>
            <a:off x="2632339" y="309986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600" dirty="0">
                <a:ln w="19050">
                  <a:solidFill>
                    <a:srgbClr val="2E3D86"/>
                  </a:solidFill>
                </a:ln>
                <a:solidFill>
                  <a:srgbClr val="FFFFFF"/>
                </a:solidFill>
                <a:latin typeface="Noto Serif KR Medium" panose="02020500000000000000" pitchFamily="18" charset="-127"/>
                <a:ea typeface="Noto Serif KR Medium" panose="02020500000000000000" pitchFamily="18" charset="-127"/>
              </a:rPr>
              <a:t>西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1FD85357-B019-4A35-BAAD-61AC706AC109}"/>
              </a:ext>
            </a:extLst>
          </p:cNvPr>
          <p:cNvGrpSpPr/>
          <p:nvPr/>
        </p:nvGrpSpPr>
        <p:grpSpPr>
          <a:xfrm>
            <a:off x="1162119" y="3633265"/>
            <a:ext cx="1461747" cy="1524000"/>
            <a:chOff x="2701799" y="2895600"/>
            <a:chExt cx="1461747" cy="152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A85B41-E0F3-44C9-A63F-EEF6A4A19C49}"/>
                </a:ext>
              </a:extLst>
            </p:cNvPr>
            <p:cNvSpPr txBox="1"/>
            <p:nvPr/>
          </p:nvSpPr>
          <p:spPr>
            <a:xfrm>
              <a:off x="2701799" y="2895600"/>
              <a:ext cx="14617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rgbClr val="2E3D86"/>
                  </a:solidFill>
                  <a:latin typeface="프리젠테이션 5 Medium" pitchFamily="2" charset="-127"/>
                  <a:ea typeface="프리젠테이션 5 Medium" pitchFamily="2" charset="-127"/>
                </a:defRPr>
              </a:lvl1pPr>
            </a:lstStyle>
            <a:p>
              <a:pPr algn="r"/>
              <a:r>
                <a:rPr lang="en-US" altLang="ko-KR" sz="2400" dirty="0">
                  <a:highlight>
                    <a:srgbClr val="FFFFFF"/>
                  </a:highlight>
                  <a:latin typeface="프리젠테이션 8 ExtraBold" pitchFamily="2" charset="-127"/>
                  <a:ea typeface="프리젠테이션 8 ExtraBold" pitchFamily="2" charset="-127"/>
                </a:rPr>
                <a:t>Economy</a:t>
              </a:r>
              <a:endParaRPr lang="ko-KR" altLang="en-US" sz="2400" dirty="0">
                <a:highlight>
                  <a:srgbClr val="FFFFFF"/>
                </a:highlight>
                <a:latin typeface="프리젠테이션 8 ExtraBold" pitchFamily="2" charset="-127"/>
                <a:ea typeface="프리젠테이션 8 ExtraBold" pitchFamily="2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E69271-6F99-483D-B038-3EC8A1A7F80E}"/>
                </a:ext>
              </a:extLst>
            </p:cNvPr>
            <p:cNvSpPr txBox="1"/>
            <p:nvPr/>
          </p:nvSpPr>
          <p:spPr>
            <a:xfrm>
              <a:off x="3095625" y="3426767"/>
              <a:ext cx="10679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highlight>
                    <a:srgbClr val="FFFFFF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r>
                <a:rPr lang="en-US" altLang="ko-KR" dirty="0"/>
                <a:t>Goods</a:t>
              </a:r>
              <a:endParaRPr lang="ko-KR" alt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16BF41-D949-482B-82DE-E39682D38B9B}"/>
                </a:ext>
              </a:extLst>
            </p:cNvPr>
            <p:cNvSpPr txBox="1"/>
            <p:nvPr/>
          </p:nvSpPr>
          <p:spPr>
            <a:xfrm>
              <a:off x="3212645" y="3957935"/>
              <a:ext cx="9509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highlight>
                    <a:srgbClr val="FFFFFF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r>
                <a:rPr lang="en-US" altLang="ko-KR" dirty="0"/>
                <a:t>1 : 99</a:t>
              </a:r>
              <a:endParaRPr lang="ko-KR" alt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3F34E2-B064-4FBF-80DF-1F3726BA0743}"/>
              </a:ext>
            </a:extLst>
          </p:cNvPr>
          <p:cNvSpPr txBox="1"/>
          <p:nvPr/>
        </p:nvSpPr>
        <p:spPr>
          <a:xfrm>
            <a:off x="7239000" y="309986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600" dirty="0">
                <a:ln w="12700">
                  <a:solidFill>
                    <a:srgbClr val="2E3D86"/>
                  </a:solidFill>
                </a:ln>
                <a:solidFill>
                  <a:srgbClr val="2E3D86"/>
                </a:solidFill>
                <a:latin typeface="Noto Serif KR Medium" panose="02020500000000000000" pitchFamily="18" charset="-127"/>
                <a:ea typeface="Noto Serif KR Medium" panose="02020500000000000000" pitchFamily="18" charset="-127"/>
              </a:rPr>
              <a:t>東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C27D984-3A3E-4DE8-BEE5-14BC7E8CBD65}"/>
              </a:ext>
            </a:extLst>
          </p:cNvPr>
          <p:cNvGrpSpPr/>
          <p:nvPr/>
        </p:nvGrpSpPr>
        <p:grpSpPr>
          <a:xfrm>
            <a:off x="9568134" y="3613143"/>
            <a:ext cx="1520801" cy="1524000"/>
            <a:chOff x="7924800" y="4094678"/>
            <a:chExt cx="1520801" cy="15240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FA580D-4732-41FB-BFCB-3F8F5AE9B5DD}"/>
                </a:ext>
              </a:extLst>
            </p:cNvPr>
            <p:cNvSpPr txBox="1"/>
            <p:nvPr/>
          </p:nvSpPr>
          <p:spPr>
            <a:xfrm>
              <a:off x="7924800" y="4094678"/>
              <a:ext cx="1520801" cy="461665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l"/>
              <a:r>
                <a:rPr lang="en-US" altLang="ko-KR" dirty="0"/>
                <a:t>Humanity</a:t>
              </a:r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1BF501-C8AF-4B28-AA58-962B055290D8}"/>
                </a:ext>
              </a:extLst>
            </p:cNvPr>
            <p:cNvSpPr txBox="1"/>
            <p:nvPr/>
          </p:nvSpPr>
          <p:spPr>
            <a:xfrm>
              <a:off x="7924800" y="4623613"/>
              <a:ext cx="1122936" cy="461665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l"/>
              <a:r>
                <a:rPr lang="en-US" altLang="ko-KR" dirty="0"/>
                <a:t>People</a:t>
              </a:r>
              <a:endParaRPr lang="ko-KR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92C674D-2E4B-432E-9249-E43C6802323B}"/>
                </a:ext>
              </a:extLst>
            </p:cNvPr>
            <p:cNvSpPr txBox="1"/>
            <p:nvPr/>
          </p:nvSpPr>
          <p:spPr>
            <a:xfrm>
              <a:off x="7924800" y="5157013"/>
              <a:ext cx="1008609" cy="461665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l"/>
              <a:r>
                <a:rPr lang="en-US" altLang="ko-KR" dirty="0"/>
                <a:t>0:100</a:t>
              </a:r>
              <a:endParaRPr lang="ko-KR" alt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12A7785-CBFE-46DA-9008-B1AF93636073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>
                <a:solidFill>
                  <a:srgbClr val="2E3D86"/>
                </a:solidFill>
              </a:rPr>
              <a:t>02 </a:t>
            </a:r>
            <a:r>
              <a:rPr lang="en-US" altLang="ko-KR" dirty="0" err="1">
                <a:solidFill>
                  <a:srgbClr val="2E3D86"/>
                </a:solidFill>
              </a:rPr>
              <a:t>Andong</a:t>
            </a:r>
            <a:r>
              <a:rPr lang="en-US" altLang="ko-KR" dirty="0">
                <a:solidFill>
                  <a:srgbClr val="2E3D86"/>
                </a:solidFill>
              </a:rPr>
              <a:t>, the Capital of Korean Spirit </a:t>
            </a:r>
            <a:r>
              <a:rPr lang="ko-KR" altLang="en-US" dirty="0">
                <a:solidFill>
                  <a:srgbClr val="2E3D86"/>
                </a:solidFill>
              </a:rPr>
              <a:t>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28AB8-E1DA-4A1B-8E54-1E6416789D55}"/>
              </a:ext>
            </a:extLst>
          </p:cNvPr>
          <p:cNvSpPr txBox="1"/>
          <p:nvPr/>
        </p:nvSpPr>
        <p:spPr>
          <a:xfrm>
            <a:off x="1931254" y="981000"/>
            <a:ext cx="832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dirty="0"/>
              <a:t>The Power of Humanity</a:t>
            </a:r>
          </a:p>
          <a:p>
            <a:r>
              <a:rPr lang="en-US" altLang="ko-KR" dirty="0"/>
              <a:t>Changes the World Attention</a:t>
            </a:r>
            <a:endParaRPr lang="ko-KR" altLang="en-US" dirty="0"/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4C1152BF-CADA-4E9A-ADEF-52E4E5299DE0}"/>
              </a:ext>
            </a:extLst>
          </p:cNvPr>
          <p:cNvSpPr/>
          <p:nvPr/>
        </p:nvSpPr>
        <p:spPr>
          <a:xfrm>
            <a:off x="5181600" y="3994143"/>
            <a:ext cx="1828800" cy="701457"/>
          </a:xfrm>
          <a:prstGeom prst="rightArrow">
            <a:avLst/>
          </a:prstGeom>
          <a:gradFill flip="none" rotWithShape="1">
            <a:gsLst>
              <a:gs pos="39000">
                <a:srgbClr val="E0E2ED"/>
              </a:gs>
              <a:gs pos="17000">
                <a:schemeClr val="bg1"/>
              </a:gs>
              <a:gs pos="87000">
                <a:srgbClr val="2E3D86"/>
              </a:gs>
            </a:gsLst>
            <a:lin ang="0" scaled="1"/>
            <a:tileRect/>
          </a:gradFill>
          <a:ln w="19050">
            <a:solidFill>
              <a:srgbClr val="2E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2E3D86"/>
                </a:solidFill>
              </a:ln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7E497E6D-01B4-4DE5-9919-0AEC9B6DB1D2}"/>
              </a:ext>
            </a:extLst>
          </p:cNvPr>
          <p:cNvSpPr/>
          <p:nvPr/>
        </p:nvSpPr>
        <p:spPr>
          <a:xfrm>
            <a:off x="5257800" y="7329814"/>
            <a:ext cx="1828800" cy="701457"/>
          </a:xfrm>
          <a:prstGeom prst="rightArrow">
            <a:avLst/>
          </a:prstGeom>
          <a:gradFill flip="none" rotWithShape="1">
            <a:gsLst>
              <a:gs pos="33000">
                <a:srgbClr val="E0E2ED"/>
              </a:gs>
              <a:gs pos="17000">
                <a:schemeClr val="bg1"/>
              </a:gs>
              <a:gs pos="87000">
                <a:srgbClr val="2E3D86"/>
              </a:gs>
            </a:gsLst>
            <a:lin ang="0" scaled="1"/>
            <a:tileRect/>
          </a:gradFill>
          <a:ln w="19050">
            <a:gradFill flip="none" rotWithShape="1">
              <a:gsLst>
                <a:gs pos="0">
                  <a:srgbClr val="2E3D8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2E3D86"/>
                </a:solidFill>
              </a:ln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6CA3D-EB42-417C-8A1E-75C3B64092F5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17198-242E-40A7-B40F-88681A2AD2AA}"/>
              </a:ext>
            </a:extLst>
          </p:cNvPr>
          <p:cNvSpPr txBox="1"/>
          <p:nvPr/>
        </p:nvSpPr>
        <p:spPr>
          <a:xfrm>
            <a:off x="3356640" y="5487335"/>
            <a:ext cx="8648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highlight>
                  <a:srgbClr val="FFFFFF"/>
                </a:highlight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ctr"/>
            <a:r>
              <a:rPr lang="en-US" altLang="ko-KR" dirty="0"/>
              <a:t>West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38F439-5334-4B4A-BE7F-8779E052711F}"/>
              </a:ext>
            </a:extLst>
          </p:cNvPr>
          <p:cNvSpPr txBox="1"/>
          <p:nvPr/>
        </p:nvSpPr>
        <p:spPr>
          <a:xfrm>
            <a:off x="8006839" y="5487334"/>
            <a:ext cx="777777" cy="461665"/>
          </a:xfrm>
          <a:prstGeom prst="rect">
            <a:avLst/>
          </a:prstGeom>
          <a:solidFill>
            <a:srgbClr val="2E3D86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chemeClr val="bg1"/>
                </a:solidFill>
                <a:highlight>
                  <a:srgbClr val="2E3D86"/>
                </a:highlight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ctr"/>
            <a:r>
              <a:rPr lang="en-US" altLang="ko-KR" dirty="0"/>
              <a:t>East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812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타원 42">
            <a:extLst>
              <a:ext uri="{FF2B5EF4-FFF2-40B4-BE49-F238E27FC236}">
                <a16:creationId xmlns:a16="http://schemas.microsoft.com/office/drawing/2014/main" id="{BF9D4708-CDDF-4BD4-9EFB-964F4D8CA774}"/>
              </a:ext>
            </a:extLst>
          </p:cNvPr>
          <p:cNvSpPr/>
          <p:nvPr/>
        </p:nvSpPr>
        <p:spPr>
          <a:xfrm>
            <a:off x="2209800" y="-457200"/>
            <a:ext cx="7772400" cy="7772400"/>
          </a:xfrm>
          <a:prstGeom prst="ellipse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89E991F-6F40-4918-8A4B-B82D93D9A6AA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82D66-2340-40A9-939E-4DBA63D7E693}"/>
              </a:ext>
            </a:extLst>
          </p:cNvPr>
          <p:cNvSpPr txBox="1"/>
          <p:nvPr/>
        </p:nvSpPr>
        <p:spPr>
          <a:xfrm>
            <a:off x="1570054" y="982669"/>
            <a:ext cx="905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r>
              <a:rPr lang="en-US" altLang="ko-KR" sz="3600" dirty="0"/>
              <a:t>The home of the spirit of humanity</a:t>
            </a:r>
            <a:endParaRPr lang="ko-KR" altLang="en-US" sz="3600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0F3F195-8535-4EF2-9FD3-F97737536FFE}"/>
              </a:ext>
            </a:extLst>
          </p:cNvPr>
          <p:cNvGrpSpPr/>
          <p:nvPr/>
        </p:nvGrpSpPr>
        <p:grpSpPr>
          <a:xfrm>
            <a:off x="4253473" y="2001322"/>
            <a:ext cx="3685054" cy="3713678"/>
            <a:chOff x="4191000" y="1544122"/>
            <a:chExt cx="3685054" cy="371367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14A671-7FF7-43CD-A03F-BD2774BB5190}"/>
                </a:ext>
              </a:extLst>
            </p:cNvPr>
            <p:cNvSpPr txBox="1"/>
            <p:nvPr/>
          </p:nvSpPr>
          <p:spPr>
            <a:xfrm>
              <a:off x="4191000" y="1544122"/>
              <a:ext cx="231345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600" dirty="0">
                  <a:ln w="19050">
                    <a:solidFill>
                      <a:srgbClr val="2E3D86"/>
                    </a:solidFill>
                  </a:ln>
                  <a:solidFill>
                    <a:srgbClr val="FFFFFF"/>
                  </a:solidFill>
                  <a:latin typeface="Noto Serif KR Medium" panose="02020500000000000000" pitchFamily="18" charset="-127"/>
                  <a:ea typeface="Noto Serif KR Medium" panose="02020500000000000000" pitchFamily="18" charset="-127"/>
                </a:rPr>
                <a:t>安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CE96C0-72D7-462A-AD07-FD357C7EBCD4}"/>
                </a:ext>
              </a:extLst>
            </p:cNvPr>
            <p:cNvSpPr txBox="1"/>
            <p:nvPr/>
          </p:nvSpPr>
          <p:spPr>
            <a:xfrm>
              <a:off x="5562600" y="2610922"/>
              <a:ext cx="231345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600" dirty="0">
                  <a:ln w="12700">
                    <a:solidFill>
                      <a:srgbClr val="2E3D86"/>
                    </a:solidFill>
                  </a:ln>
                  <a:solidFill>
                    <a:srgbClr val="2E3D86"/>
                  </a:solidFill>
                  <a:latin typeface="Noto Serif KR Medium" panose="02020500000000000000" pitchFamily="18" charset="-127"/>
                  <a:ea typeface="Noto Serif KR Medium" panose="02020500000000000000" pitchFamily="18" charset="-127"/>
                </a:rPr>
                <a:t>東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519AB-234A-4E2F-B12D-565EA85ADC4F}"/>
              </a:ext>
            </a:extLst>
          </p:cNvPr>
          <p:cNvGrpSpPr/>
          <p:nvPr/>
        </p:nvGrpSpPr>
        <p:grpSpPr>
          <a:xfrm>
            <a:off x="474600" y="1917000"/>
            <a:ext cx="3226045" cy="1958104"/>
            <a:chOff x="336000" y="1917000"/>
            <a:chExt cx="3226045" cy="1958104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54DCA2E0-030F-46EA-8143-2B1333DB88DF}"/>
                </a:ext>
              </a:extLst>
            </p:cNvPr>
            <p:cNvSpPr/>
            <p:nvPr/>
          </p:nvSpPr>
          <p:spPr>
            <a:xfrm>
              <a:off x="336000" y="1917000"/>
              <a:ext cx="3222075" cy="1958104"/>
            </a:xfrm>
            <a:prstGeom prst="roundRect">
              <a:avLst>
                <a:gd name="adj" fmla="val 9242"/>
              </a:avLst>
            </a:prstGeom>
            <a:solidFill>
              <a:schemeClr val="bg1">
                <a:alpha val="50000"/>
              </a:schemeClr>
            </a:solidFill>
            <a:ln w="25400">
              <a:solidFill>
                <a:srgbClr val="2E3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2E3D86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F18EFC-CF31-4EA9-B1FC-3BF44851BB01}"/>
                </a:ext>
              </a:extLst>
            </p:cNvPr>
            <p:cNvSpPr txBox="1"/>
            <p:nvPr/>
          </p:nvSpPr>
          <p:spPr>
            <a:xfrm>
              <a:off x="378516" y="1989000"/>
              <a:ext cx="3179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ko-KR" altLang="en-US" sz="2000" dirty="0">
                  <a:latin typeface="Noto Sans KR ExtraBold" panose="020B0200000000000000" pitchFamily="50" charset="-127"/>
                  <a:ea typeface="Noto Sans KR ExtraBold" panose="020B0200000000000000" pitchFamily="50" charset="-127"/>
                </a:rPr>
                <a:t>鄒魯之鄕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E25E4E-87C7-4907-B896-402DCEC4B777}"/>
                </a:ext>
              </a:extLst>
            </p:cNvPr>
            <p:cNvSpPr txBox="1"/>
            <p:nvPr/>
          </p:nvSpPr>
          <p:spPr>
            <a:xfrm>
              <a:off x="359328" y="2458106"/>
              <a:ext cx="32027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rgbClr val="2E3D86"/>
                  </a:solidFill>
                  <a:latin typeface="프리젠테이션 5 Medium" pitchFamily="2" charset="-127"/>
                  <a:ea typeface="프리젠테이션 5 Medium" pitchFamily="2" charset="-127"/>
                </a:defRPr>
              </a:lvl1pPr>
            </a:lstStyle>
            <a:p>
              <a:pPr marL="252000" indent="-252000">
                <a:buFont typeface="Wingdings" panose="05000000000000000000" pitchFamily="2" charset="2"/>
                <a:buChar char="ü"/>
              </a:pP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The hometown of Confucius and Mencius</a:t>
              </a:r>
            </a:p>
            <a:p>
              <a:pPr marL="252000" indent="-252000">
                <a:buFont typeface="Wingdings" panose="05000000000000000000" pitchFamily="2" charset="2"/>
                <a:buChar char="ü"/>
              </a:pP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A place of good manners and learning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2762D14-9641-426C-94D8-65364F287BE8}"/>
              </a:ext>
            </a:extLst>
          </p:cNvPr>
          <p:cNvSpPr txBox="1"/>
          <p:nvPr/>
        </p:nvSpPr>
        <p:spPr>
          <a:xfrm>
            <a:off x="-1983132" y="440833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C7CEFE-36A0-4D69-9DA5-89D421D63AFC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>
                <a:solidFill>
                  <a:srgbClr val="2E3D86"/>
                </a:solidFill>
              </a:rPr>
              <a:t>02 </a:t>
            </a:r>
            <a:r>
              <a:rPr lang="en-US" altLang="ko-KR" dirty="0" err="1">
                <a:solidFill>
                  <a:srgbClr val="2E3D86"/>
                </a:solidFill>
              </a:rPr>
              <a:t>Andong</a:t>
            </a:r>
            <a:r>
              <a:rPr lang="en-US" altLang="ko-KR" dirty="0">
                <a:solidFill>
                  <a:srgbClr val="2E3D86"/>
                </a:solidFill>
              </a:rPr>
              <a:t>, the Capital of Korean Spirit </a:t>
            </a:r>
            <a:r>
              <a:rPr lang="ko-KR" altLang="en-US" dirty="0">
                <a:solidFill>
                  <a:srgbClr val="2E3D86"/>
                </a:solidFill>
              </a:rPr>
              <a:t>②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E719101-C784-4C7C-951C-51D8992F5727}"/>
              </a:ext>
            </a:extLst>
          </p:cNvPr>
          <p:cNvGrpSpPr/>
          <p:nvPr/>
        </p:nvGrpSpPr>
        <p:grpSpPr>
          <a:xfrm>
            <a:off x="8544000" y="1917000"/>
            <a:ext cx="3182681" cy="1958104"/>
            <a:chOff x="8604577" y="1917000"/>
            <a:chExt cx="3182681" cy="195810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9903FE7A-C64F-4CD4-9A24-981BB6EA8E2F}"/>
                </a:ext>
              </a:extLst>
            </p:cNvPr>
            <p:cNvSpPr/>
            <p:nvPr/>
          </p:nvSpPr>
          <p:spPr>
            <a:xfrm>
              <a:off x="8605666" y="1917000"/>
              <a:ext cx="3181592" cy="1958104"/>
            </a:xfrm>
            <a:prstGeom prst="roundRect">
              <a:avLst>
                <a:gd name="adj" fmla="val 6810"/>
              </a:avLst>
            </a:prstGeom>
            <a:solidFill>
              <a:schemeClr val="bg1">
                <a:alpha val="50000"/>
              </a:schemeClr>
            </a:solidFill>
            <a:ln w="25400">
              <a:solidFill>
                <a:srgbClr val="2E3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2E3D86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55C59D-703B-44E9-8666-861498D602DA}"/>
                </a:ext>
              </a:extLst>
            </p:cNvPr>
            <p:cNvSpPr txBox="1"/>
            <p:nvPr/>
          </p:nvSpPr>
          <p:spPr>
            <a:xfrm>
              <a:off x="8605666" y="1961843"/>
              <a:ext cx="3178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2000" dirty="0"/>
                <a:t>The spirit of the Joseon</a:t>
              </a:r>
              <a:endParaRPr lang="ko-KR" altLang="en-US" sz="20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1AE364-1E6A-4443-8808-5ED63498553B}"/>
                </a:ext>
              </a:extLst>
            </p:cNvPr>
            <p:cNvSpPr txBox="1"/>
            <p:nvPr/>
          </p:nvSpPr>
          <p:spPr>
            <a:xfrm>
              <a:off x="8604577" y="2349000"/>
              <a:ext cx="31815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rgbClr val="2E3D86"/>
                  </a:solidFill>
                  <a:latin typeface="프리젠테이션 5 Medium" pitchFamily="2" charset="-127"/>
                  <a:ea typeface="프리젠테이션 5 Medium" pitchFamily="2" charset="-127"/>
                </a:defRPr>
              </a:lvl1pPr>
            </a:lstStyle>
            <a:p>
              <a:pPr marL="252000" indent="-252000">
                <a:buFont typeface="Wingdings" panose="05000000000000000000" pitchFamily="2" charset="2"/>
                <a:buChar char="ü"/>
              </a:pP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“</a:t>
              </a:r>
              <a:r>
                <a:rPr lang="en-US" altLang="ko-KR" sz="1800" dirty="0" err="1">
                  <a:latin typeface="프리젠테이션 4 Regular" pitchFamily="2" charset="-127"/>
                  <a:ea typeface="프리젠테이션 4 Regular" pitchFamily="2" charset="-127"/>
                </a:rPr>
                <a:t>Andong</a:t>
              </a: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 is the Spirit of the Joseon Peninsula” according to a Joseon Dynasty Scholar’s book</a:t>
              </a:r>
              <a:b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</a:b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(18</a:t>
              </a:r>
              <a:r>
                <a:rPr lang="en-US" altLang="ko-KR" sz="1800" baseline="30000" dirty="0">
                  <a:latin typeface="프리젠테이션 4 Regular" pitchFamily="2" charset="-127"/>
                  <a:ea typeface="프리젠테이션 4 Regular" pitchFamily="2" charset="-127"/>
                </a:rPr>
                <a:t>th</a:t>
              </a: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 century)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EAFADA2-52FF-4F6E-8ED5-5608D4179A5F}"/>
              </a:ext>
            </a:extLst>
          </p:cNvPr>
          <p:cNvGrpSpPr/>
          <p:nvPr/>
        </p:nvGrpSpPr>
        <p:grpSpPr>
          <a:xfrm>
            <a:off x="474600" y="4350896"/>
            <a:ext cx="3245400" cy="1958104"/>
            <a:chOff x="336000" y="4350896"/>
            <a:chExt cx="3245400" cy="1958104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90004C59-3198-401D-AD5C-E73334CDE5BD}"/>
                </a:ext>
              </a:extLst>
            </p:cNvPr>
            <p:cNvSpPr/>
            <p:nvPr/>
          </p:nvSpPr>
          <p:spPr>
            <a:xfrm>
              <a:off x="336002" y="4350896"/>
              <a:ext cx="3245398" cy="1958104"/>
            </a:xfrm>
            <a:prstGeom prst="roundRect">
              <a:avLst>
                <a:gd name="adj" fmla="val 9729"/>
              </a:avLst>
            </a:prstGeom>
            <a:solidFill>
              <a:schemeClr val="bg1">
                <a:alpha val="50000"/>
              </a:schemeClr>
            </a:solidFill>
            <a:ln w="25400">
              <a:solidFill>
                <a:srgbClr val="2E3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2E3D86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92B71B-3319-4CFB-87E8-732A5478EFDB}"/>
                </a:ext>
              </a:extLst>
            </p:cNvPr>
            <p:cNvSpPr txBox="1"/>
            <p:nvPr/>
          </p:nvSpPr>
          <p:spPr>
            <a:xfrm>
              <a:off x="336000" y="4612890"/>
              <a:ext cx="32453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2000" dirty="0"/>
                <a:t>Famous for talented people</a:t>
              </a:r>
              <a:endParaRPr lang="ko-KR" altLang="en-US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3651E5F-42D9-4F99-B81B-1CDFDEDA5293}"/>
                </a:ext>
              </a:extLst>
            </p:cNvPr>
            <p:cNvSpPr txBox="1"/>
            <p:nvPr/>
          </p:nvSpPr>
          <p:spPr>
            <a:xfrm>
              <a:off x="336000" y="5085000"/>
              <a:ext cx="324539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rgbClr val="2E3D86"/>
                  </a:solidFill>
                  <a:latin typeface="프리젠테이션 5 Medium" pitchFamily="2" charset="-127"/>
                  <a:ea typeface="프리젠테이션 5 Medium" pitchFamily="2" charset="-127"/>
                </a:defRPr>
              </a:lvl1pPr>
            </a:lstStyle>
            <a:p>
              <a:pPr marL="252000" indent="-252000">
                <a:buFont typeface="Wingdings" panose="05000000000000000000" pitchFamily="2" charset="2"/>
                <a:buChar char="ü"/>
              </a:pP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Large number of officials came from </a:t>
              </a:r>
              <a:r>
                <a:rPr lang="en-US" altLang="ko-KR" sz="1800" dirty="0" err="1">
                  <a:latin typeface="프리젠테이션 4 Regular" pitchFamily="2" charset="-127"/>
                  <a:ea typeface="프리젠테이션 4 Regular" pitchFamily="2" charset="-127"/>
                </a:rPr>
                <a:t>Andong</a:t>
              </a:r>
              <a:r>
                <a:rPr lang="en-US" altLang="ko-KR" sz="1800" dirty="0">
                  <a:latin typeface="프리젠테이션 4 Regular" pitchFamily="2" charset="-127"/>
                  <a:ea typeface="프리젠테이션 4 Regular" pitchFamily="2" charset="-127"/>
                </a:rPr>
                <a:t> in Joseon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53224C68-C277-4DCF-85A3-7337543E8081}"/>
              </a:ext>
            </a:extLst>
          </p:cNvPr>
          <p:cNvGrpSpPr/>
          <p:nvPr/>
        </p:nvGrpSpPr>
        <p:grpSpPr>
          <a:xfrm>
            <a:off x="8545895" y="4231455"/>
            <a:ext cx="3179698" cy="1958104"/>
            <a:chOff x="8606472" y="4231455"/>
            <a:chExt cx="3179698" cy="1958104"/>
          </a:xfrm>
        </p:grpSpPr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ED8979D7-F232-4DDD-8A87-46EB46F75786}"/>
                </a:ext>
              </a:extLst>
            </p:cNvPr>
            <p:cNvSpPr/>
            <p:nvPr/>
          </p:nvSpPr>
          <p:spPr>
            <a:xfrm>
              <a:off x="8606472" y="4231455"/>
              <a:ext cx="3179698" cy="1958104"/>
            </a:xfrm>
            <a:prstGeom prst="roundRect">
              <a:avLst>
                <a:gd name="adj" fmla="val 7783"/>
              </a:avLst>
            </a:prstGeom>
            <a:solidFill>
              <a:schemeClr val="bg1">
                <a:alpha val="50000"/>
              </a:schemeClr>
            </a:solidFill>
            <a:ln w="25400">
              <a:solidFill>
                <a:srgbClr val="2E3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2E3D86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FF30EF0-263B-43EE-9172-3A08A11F2B6E}"/>
                </a:ext>
              </a:extLst>
            </p:cNvPr>
            <p:cNvSpPr txBox="1"/>
            <p:nvPr/>
          </p:nvSpPr>
          <p:spPr>
            <a:xfrm>
              <a:off x="8629796" y="4305670"/>
              <a:ext cx="31563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rgbClr val="2E3D86"/>
                  </a:solidFill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1800" dirty="0"/>
                <a:t>Harmony between</a:t>
              </a:r>
            </a:p>
            <a:p>
              <a:pPr algn="ctr"/>
              <a:r>
                <a:rPr lang="en-US" altLang="ko-KR" sz="1800" dirty="0"/>
                <a:t>Conservative and Progressive</a:t>
              </a:r>
              <a:endParaRPr lang="ko-KR" altLang="en-US" sz="18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28630CB-49EF-480C-BAF9-A5447B793D30}"/>
                </a:ext>
              </a:extLst>
            </p:cNvPr>
            <p:cNvSpPr txBox="1"/>
            <p:nvPr/>
          </p:nvSpPr>
          <p:spPr>
            <a:xfrm>
              <a:off x="8629797" y="5302669"/>
              <a:ext cx="3156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252000" indent="-252000">
                <a:buFont typeface="Wingdings" panose="05000000000000000000" pitchFamily="2" charset="2"/>
                <a:buChar char="ü"/>
                <a:defRPr sz="2000">
                  <a:solidFill>
                    <a:srgbClr val="2E3D86"/>
                  </a:solidFill>
                  <a:latin typeface="프리젠테이션 4 Regular" pitchFamily="2" charset="-127"/>
                  <a:ea typeface="프리젠테이션 4 Regular" pitchFamily="2" charset="-127"/>
                </a:defRPr>
              </a:lvl1pPr>
            </a:lstStyle>
            <a:p>
              <a:r>
                <a:rPr lang="en-US" altLang="ko-KR" sz="1800" dirty="0"/>
                <a:t>A shrine of the independence activity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ECEC31E-04DF-480A-8F3F-286C7A2069DA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695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6442DC9C-7CAA-4592-ADFF-939A6F4D2EBB}"/>
              </a:ext>
            </a:extLst>
          </p:cNvPr>
          <p:cNvSpPr/>
          <p:nvPr/>
        </p:nvSpPr>
        <p:spPr>
          <a:xfrm>
            <a:off x="9839999" y="-26063"/>
            <a:ext cx="2334785" cy="68840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82D66-2340-40A9-939E-4DBA63D7E693}"/>
              </a:ext>
            </a:extLst>
          </p:cNvPr>
          <p:cNvSpPr txBox="1"/>
          <p:nvPr/>
        </p:nvSpPr>
        <p:spPr>
          <a:xfrm>
            <a:off x="120000" y="1939559"/>
            <a:ext cx="4384523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200" dirty="0"/>
              <a:t>Consideration for ancestors</a:t>
            </a:r>
          </a:p>
          <a:p>
            <a:pPr algn="l"/>
            <a:r>
              <a:rPr lang="en-US" altLang="ko-KR" sz="2200" dirty="0"/>
              <a:t>and guests</a:t>
            </a:r>
            <a:endParaRPr lang="ko-KR" altLang="en-US" sz="22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CD03B7-5549-4960-9120-6302E1AF8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796" y="3501000"/>
            <a:ext cx="4757796" cy="335921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66F90B-4979-4BCC-910B-E8BAA5A3640D}"/>
              </a:ext>
            </a:extLst>
          </p:cNvPr>
          <p:cNvSpPr txBox="1"/>
          <p:nvPr/>
        </p:nvSpPr>
        <p:spPr>
          <a:xfrm>
            <a:off x="4800110" y="1807672"/>
            <a:ext cx="3887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Recipes from our ancestors 500 years ago</a:t>
            </a:r>
          </a:p>
          <a:p>
            <a:r>
              <a:rPr lang="en-US" altLang="ko-KR" dirty="0"/>
              <a:t>Three cookbooks based on Confucian culture reveal the diet of a 16th-century nobleman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AA2A5A-B25D-439A-BB28-52F89560144C}"/>
              </a:ext>
            </a:extLst>
          </p:cNvPr>
          <p:cNvSpPr txBox="1"/>
          <p:nvPr/>
        </p:nvSpPr>
        <p:spPr>
          <a:xfrm>
            <a:off x="4800109" y="1376785"/>
            <a:ext cx="3199638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2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/>
              <a:t>Cookbooks with history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F720A7-1678-4797-BDA4-25381F4D5CB1}"/>
              </a:ext>
            </a:extLst>
          </p:cNvPr>
          <p:cNvSpPr txBox="1"/>
          <p:nvPr/>
        </p:nvSpPr>
        <p:spPr>
          <a:xfrm>
            <a:off x="125486" y="2712886"/>
            <a:ext cx="443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000">
                <a:solidFill>
                  <a:srgbClr val="2E3D86"/>
                </a:solidFill>
                <a:latin typeface="프리젠테이션 5 Medium" pitchFamily="2" charset="-127"/>
                <a:ea typeface="프리젠테이션 5 Medium" pitchFamily="2" charset="-127"/>
              </a:defRPr>
            </a:lvl1pPr>
          </a:lstStyle>
          <a:p>
            <a:pPr marL="252000" indent="-252000">
              <a:buFont typeface="Wingdings" panose="05000000000000000000" pitchFamily="2" charset="2"/>
              <a:buChar char="ü"/>
            </a:pPr>
            <a:r>
              <a:rPr lang="en-US" altLang="ko-KR" sz="1800" dirty="0" err="1">
                <a:latin typeface="프리젠테이션 3 Light" pitchFamily="2" charset="-127"/>
                <a:ea typeface="프리젠테이션 3 Light" pitchFamily="2" charset="-127"/>
              </a:rPr>
              <a:t>Honouring</a:t>
            </a:r>
            <a:r>
              <a:rPr lang="en-US" altLang="ko-KR" sz="1800" dirty="0">
                <a:latin typeface="프리젠테이션 3 Light" pitchFamily="2" charset="-127"/>
                <a:ea typeface="프리젠테이션 3 Light" pitchFamily="2" charset="-127"/>
              </a:rPr>
              <a:t> our </a:t>
            </a:r>
            <a:r>
              <a:rPr lang="en-US" altLang="ko-KR" sz="1800" dirty="0" err="1">
                <a:latin typeface="프리젠테이션 3 Light" pitchFamily="2" charset="-127"/>
                <a:ea typeface="프리젠테이션 3 Light" pitchFamily="2" charset="-127"/>
              </a:rPr>
              <a:t>ancestors’s</a:t>
            </a:r>
            <a:r>
              <a:rPr lang="en-US" altLang="ko-KR" sz="1800" dirty="0">
                <a:latin typeface="프리젠테이션 3 Light" pitchFamily="2" charset="-127"/>
                <a:ea typeface="프리젠테이션 3 Light" pitchFamily="2" charset="-127"/>
              </a:rPr>
              <a:t> sacrifices</a:t>
            </a:r>
          </a:p>
          <a:p>
            <a:pPr marL="252000" indent="-252000">
              <a:buFont typeface="Wingdings" panose="05000000000000000000" pitchFamily="2" charset="2"/>
              <a:buChar char="ü"/>
            </a:pPr>
            <a:r>
              <a:rPr lang="en-US" altLang="ko-KR" sz="1800" dirty="0">
                <a:latin typeface="프리젠테이션 3 Light" pitchFamily="2" charset="-127"/>
                <a:ea typeface="프리젠테이션 3 Light" pitchFamily="2" charset="-127"/>
              </a:rPr>
              <a:t>Welcoming guests to our homes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3A5BF-0E2A-434D-A867-3105296F4909}"/>
              </a:ext>
            </a:extLst>
          </p:cNvPr>
          <p:cNvSpPr txBox="1"/>
          <p:nvPr/>
        </p:nvSpPr>
        <p:spPr>
          <a:xfrm>
            <a:off x="48000" y="765000"/>
            <a:ext cx="4500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pPr algn="l"/>
            <a:r>
              <a:rPr lang="en-US" altLang="ko-KR" sz="3000" dirty="0"/>
              <a:t>The </a:t>
            </a:r>
            <a:r>
              <a:rPr lang="en-US" altLang="ko-KR" sz="3000" u="sng" dirty="0"/>
              <a:t>Spirit</a:t>
            </a:r>
            <a:r>
              <a:rPr lang="en-US" altLang="ko-KR" sz="3000" dirty="0"/>
              <a:t> of</a:t>
            </a:r>
          </a:p>
          <a:p>
            <a:pPr algn="l"/>
            <a:r>
              <a:rPr lang="en-US" altLang="ko-KR" sz="3000" dirty="0"/>
              <a:t>Empathy and Caring</a:t>
            </a:r>
            <a:endParaRPr lang="ko-KR" altLang="en-US" sz="3000" dirty="0"/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BA11A320-DA98-4DFA-84D4-3F715D2CD5BB}"/>
              </a:ext>
            </a:extLst>
          </p:cNvPr>
          <p:cNvCxnSpPr>
            <a:cxnSpLocks/>
          </p:cNvCxnSpPr>
          <p:nvPr/>
        </p:nvCxnSpPr>
        <p:spPr>
          <a:xfrm>
            <a:off x="4656000" y="-99000"/>
            <a:ext cx="1" cy="71094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4C4BE377-77A9-4DEE-8D01-01C8C2CE8A44}"/>
              </a:ext>
            </a:extLst>
          </p:cNvPr>
          <p:cNvCxnSpPr>
            <a:cxnSpLocks/>
          </p:cNvCxnSpPr>
          <p:nvPr/>
        </p:nvCxnSpPr>
        <p:spPr>
          <a:xfrm flipH="1">
            <a:off x="-273518" y="7139233"/>
            <a:ext cx="4934418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FA597632-FCB3-4AB9-B215-E9F71BB3D5E4}"/>
              </a:ext>
            </a:extLst>
          </p:cNvPr>
          <p:cNvCxnSpPr>
            <a:cxnSpLocks/>
          </p:cNvCxnSpPr>
          <p:nvPr/>
        </p:nvCxnSpPr>
        <p:spPr>
          <a:xfrm flipH="1">
            <a:off x="-455999" y="3429000"/>
            <a:ext cx="10295999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C76E7C1-28C8-43AC-9A49-29505872E48B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E7BE9F-7AF9-49E2-B152-9D5A51D22C07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>
                <a:solidFill>
                  <a:srgbClr val="2E3D86"/>
                </a:solidFill>
              </a:rPr>
              <a:t>02 </a:t>
            </a:r>
            <a:r>
              <a:rPr lang="en-US" altLang="ko-KR" dirty="0" err="1">
                <a:solidFill>
                  <a:srgbClr val="2E3D86"/>
                </a:solidFill>
              </a:rPr>
              <a:t>Andong</a:t>
            </a:r>
            <a:r>
              <a:rPr lang="en-US" altLang="ko-KR" dirty="0">
                <a:solidFill>
                  <a:srgbClr val="2E3D86"/>
                </a:solidFill>
              </a:rPr>
              <a:t>, the Capital of Korean Spirit </a:t>
            </a:r>
            <a:r>
              <a:rPr lang="ko-KR" altLang="en-US" dirty="0">
                <a:solidFill>
                  <a:srgbClr val="2E3D86"/>
                </a:solidFill>
              </a:rPr>
              <a:t>③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A44221-8C6E-40C6-93F5-59B5F6D6587F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59DCFF5-0384-44EC-B19E-CCB687567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00" y="3501001"/>
            <a:ext cx="5035500" cy="3357000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E549A865-2297-4B1D-89DB-DF9996954A36}"/>
              </a:ext>
            </a:extLst>
          </p:cNvPr>
          <p:cNvGrpSpPr/>
          <p:nvPr/>
        </p:nvGrpSpPr>
        <p:grpSpPr>
          <a:xfrm>
            <a:off x="9959471" y="749154"/>
            <a:ext cx="2067930" cy="1657072"/>
            <a:chOff x="9959471" y="749154"/>
            <a:chExt cx="2067930" cy="1657072"/>
          </a:xfrm>
        </p:grpSpPr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58B5B2D-BC4F-45E8-AB8E-A6E19EE67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63" b="90214" l="7200" r="92600">
                          <a14:foregroundMark x1="10400" y1="12844" x2="7200" y2="82263"/>
                          <a14:foregroundMark x1="7200" y1="82263" x2="11400" y2="84404"/>
                          <a14:foregroundMark x1="57400" y1="8563" x2="64200" y2="11009"/>
                          <a14:foregroundMark x1="87200" y1="16208" x2="92800" y2="29664"/>
                          <a14:foregroundMark x1="92800" y1="29664" x2="87600" y2="60856"/>
                          <a14:foregroundMark x1="68000" y1="88685" x2="81000" y2="90214"/>
                          <a14:foregroundMark x1="81000" y1="90214" x2="87000" y2="87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" t="4354" r="1482" b="2992"/>
            <a:stretch/>
          </p:blipFill>
          <p:spPr bwMode="auto">
            <a:xfrm>
              <a:off x="9959471" y="749154"/>
              <a:ext cx="2067930" cy="131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ADFC6B-4B94-449B-B111-4143D06D9744}"/>
                </a:ext>
              </a:extLst>
            </p:cNvPr>
            <p:cNvSpPr txBox="1"/>
            <p:nvPr/>
          </p:nvSpPr>
          <p:spPr>
            <a:xfrm>
              <a:off x="10053916" y="2036894"/>
              <a:ext cx="1879041" cy="369332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1800" b="1" i="1" dirty="0"/>
                <a:t>“</a:t>
              </a:r>
              <a:r>
                <a:rPr lang="en-US" altLang="ko-KR" sz="1800" b="1" i="1" dirty="0" err="1"/>
                <a:t>Suun</a:t>
              </a:r>
              <a:r>
                <a:rPr lang="en-US" altLang="ko-KR" sz="1800" b="1" i="1" dirty="0"/>
                <a:t> </a:t>
              </a:r>
              <a:r>
                <a:rPr lang="en-US" altLang="ko-KR" sz="1800" b="1" i="1" dirty="0" err="1"/>
                <a:t>Japbang</a:t>
              </a:r>
              <a:r>
                <a:rPr lang="en-US" altLang="ko-KR" sz="1800" b="1" i="1" dirty="0"/>
                <a:t>”</a:t>
              </a:r>
              <a:endParaRPr lang="ko-KR" altLang="en-US" sz="1800" b="1" i="1" dirty="0"/>
            </a:p>
          </p:txBody>
        </p: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A6FF419-5952-46FB-B4C1-E26DD2E3AFDB}"/>
              </a:ext>
            </a:extLst>
          </p:cNvPr>
          <p:cNvCxnSpPr>
            <a:cxnSpLocks/>
          </p:cNvCxnSpPr>
          <p:nvPr/>
        </p:nvCxnSpPr>
        <p:spPr>
          <a:xfrm>
            <a:off x="9840001" y="614065"/>
            <a:ext cx="0" cy="6396335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9F861A7-8921-4704-815A-CBB422EC4DB3}"/>
              </a:ext>
            </a:extLst>
          </p:cNvPr>
          <p:cNvGrpSpPr/>
          <p:nvPr/>
        </p:nvGrpSpPr>
        <p:grpSpPr>
          <a:xfrm>
            <a:off x="9993418" y="4813283"/>
            <a:ext cx="2000036" cy="1895862"/>
            <a:chOff x="9993418" y="4813283"/>
            <a:chExt cx="2000036" cy="1895862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9948AE8-F973-4FE2-AE2D-46037C80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2949" y="4813283"/>
              <a:ext cx="1980975" cy="14224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DCDBBB-4E02-4269-A631-4A5689FEEA49}"/>
                </a:ext>
              </a:extLst>
            </p:cNvPr>
            <p:cNvSpPr txBox="1"/>
            <p:nvPr/>
          </p:nvSpPr>
          <p:spPr>
            <a:xfrm>
              <a:off x="9993418" y="6339813"/>
              <a:ext cx="2000036" cy="369332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1800" i="1" dirty="0"/>
                <a:t>“</a:t>
              </a:r>
              <a:r>
                <a:rPr lang="en-US" altLang="ko-KR" sz="1800" i="1" dirty="0" err="1"/>
                <a:t>Eumsik</a:t>
              </a:r>
              <a:r>
                <a:rPr lang="en-US" altLang="ko-KR" sz="1800" i="1" dirty="0"/>
                <a:t> </a:t>
              </a:r>
              <a:r>
                <a:rPr lang="en-US" altLang="ko-KR" sz="1800" i="1" dirty="0" err="1"/>
                <a:t>Jeoljoe</a:t>
              </a:r>
              <a:r>
                <a:rPr lang="en-US" altLang="ko-KR" sz="1800" i="1" dirty="0"/>
                <a:t>”</a:t>
              </a:r>
              <a:endParaRPr lang="ko-KR" altLang="en-US" sz="1800" i="1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5962C3-5987-4949-8276-40B9CAD247BD}"/>
              </a:ext>
            </a:extLst>
          </p:cNvPr>
          <p:cNvGrpSpPr/>
          <p:nvPr/>
        </p:nvGrpSpPr>
        <p:grpSpPr>
          <a:xfrm>
            <a:off x="9889800" y="2641726"/>
            <a:ext cx="2207272" cy="1936058"/>
            <a:chOff x="9889800" y="2510274"/>
            <a:chExt cx="2207272" cy="193605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CA61405-C46C-48EF-9147-D9AD951B2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5545" y="2510274"/>
              <a:ext cx="1535782" cy="172558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A8D922-C0F8-4F22-8479-84D0B1620EA6}"/>
                </a:ext>
              </a:extLst>
            </p:cNvPr>
            <p:cNvSpPr txBox="1"/>
            <p:nvPr/>
          </p:nvSpPr>
          <p:spPr>
            <a:xfrm>
              <a:off x="9889800" y="4077000"/>
              <a:ext cx="2207272" cy="369332"/>
            </a:xfrm>
            <a:prstGeom prst="rect">
              <a:avLst/>
            </a:prstGeom>
            <a:solidFill>
              <a:srgbClr val="2E3D86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r">
                <a:defRPr sz="2400">
                  <a:solidFill>
                    <a:schemeClr val="bg1"/>
                  </a:solidFill>
                  <a:highlight>
                    <a:srgbClr val="2E3D86"/>
                  </a:highlight>
                  <a:latin typeface="프리젠테이션 8 ExtraBold" pitchFamily="2" charset="-127"/>
                  <a:ea typeface="프리젠테이션 8 ExtraBold" pitchFamily="2" charset="-127"/>
                </a:defRPr>
              </a:lvl1pPr>
            </a:lstStyle>
            <a:p>
              <a:pPr algn="ctr"/>
              <a:r>
                <a:rPr lang="en-US" altLang="ko-KR" sz="1800" i="1" dirty="0"/>
                <a:t>“</a:t>
              </a:r>
              <a:r>
                <a:rPr lang="en-US" altLang="ko-KR" sz="1800" i="1" dirty="0" err="1"/>
                <a:t>Eumsik</a:t>
              </a:r>
              <a:r>
                <a:rPr lang="en-US" altLang="ko-KR" sz="1800" i="1" dirty="0"/>
                <a:t> </a:t>
              </a:r>
              <a:r>
                <a:rPr lang="en-US" altLang="ko-KR" sz="1800" i="1" dirty="0" err="1"/>
                <a:t>Dimibang</a:t>
              </a:r>
              <a:r>
                <a:rPr lang="en-US" altLang="ko-KR" sz="1800" i="1" dirty="0"/>
                <a:t>”</a:t>
              </a:r>
              <a:endParaRPr lang="ko-KR" altLang="en-US" sz="1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871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0EF4BAE0-6437-4486-B476-57990DF79828}"/>
              </a:ext>
            </a:extLst>
          </p:cNvPr>
          <p:cNvSpPr txBox="1"/>
          <p:nvPr/>
        </p:nvSpPr>
        <p:spPr>
          <a:xfrm>
            <a:off x="9480000" y="3501000"/>
            <a:ext cx="2395977" cy="6771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24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l"/>
            <a:r>
              <a:rPr lang="en-US" altLang="ko-KR" sz="2200" i="1" dirty="0" err="1"/>
              <a:t>Seonyu-Julbullori</a:t>
            </a:r>
            <a:endParaRPr lang="en-US" altLang="ko-KR" sz="2200" i="1" dirty="0"/>
          </a:p>
          <a:p>
            <a:pPr algn="l"/>
            <a:r>
              <a:rPr lang="en-US" altLang="ko-KR" sz="1600" dirty="0">
                <a:latin typeface="프리젠테이션 4 Regular" pitchFamily="2" charset="-127"/>
                <a:ea typeface="프리젠테이션 4 Regular" pitchFamily="2" charset="-127"/>
              </a:rPr>
              <a:t>(Traditional Fireworks)</a:t>
            </a:r>
            <a:endParaRPr lang="ko-KR" altLang="en-US" sz="16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691B489-8AA3-4EE7-9B4E-C4E3B96A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999" y="3289200"/>
            <a:ext cx="4675701" cy="357895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8ED00F-CA27-4944-AB54-2DFB9A20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0" t="2472" r="20913" b="13305"/>
          <a:stretch/>
        </p:blipFill>
        <p:spPr>
          <a:xfrm>
            <a:off x="-320962" y="3285000"/>
            <a:ext cx="4904962" cy="358315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BCD03B7-5549-4960-9120-6302E1AF8E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8" b="15608"/>
          <a:stretch/>
        </p:blipFill>
        <p:spPr>
          <a:xfrm>
            <a:off x="4727999" y="556946"/>
            <a:ext cx="3888939" cy="257985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  <a:miter lim="8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82D66-2340-40A9-939E-4DBA63D7E693}"/>
              </a:ext>
            </a:extLst>
          </p:cNvPr>
          <p:cNvSpPr txBox="1"/>
          <p:nvPr/>
        </p:nvSpPr>
        <p:spPr>
          <a:xfrm>
            <a:off x="8688000" y="973894"/>
            <a:ext cx="3374578" cy="6771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2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i="1" dirty="0" err="1"/>
              <a:t>Hahoe</a:t>
            </a:r>
            <a:r>
              <a:rPr lang="en-US" altLang="ko-KR" i="1" dirty="0"/>
              <a:t> </a:t>
            </a:r>
            <a:r>
              <a:rPr lang="en-US" altLang="ko-KR" i="1" dirty="0" err="1"/>
              <a:t>Byeolsingut</a:t>
            </a:r>
            <a:r>
              <a:rPr lang="en-US" altLang="ko-KR" i="1" dirty="0"/>
              <a:t> </a:t>
            </a:r>
            <a:r>
              <a:rPr lang="en-US" altLang="ko-KR" i="1" dirty="0" err="1"/>
              <a:t>Tallori</a:t>
            </a:r>
            <a:endParaRPr lang="en-US" altLang="ko-KR" i="1" dirty="0"/>
          </a:p>
          <a:p>
            <a:r>
              <a:rPr lang="en-US" altLang="ko-KR" sz="1600" dirty="0">
                <a:latin typeface="프리젠테이션 4 Regular" pitchFamily="2" charset="-127"/>
                <a:ea typeface="프리젠테이션 4 Regular" pitchFamily="2" charset="-127"/>
              </a:rPr>
              <a:t>(Mask Dance Play)</a:t>
            </a:r>
            <a:endParaRPr lang="ko-KR" altLang="en-US" sz="16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F720A7-1678-4797-BDA4-25381F4D5CB1}"/>
              </a:ext>
            </a:extLst>
          </p:cNvPr>
          <p:cNvSpPr txBox="1"/>
          <p:nvPr/>
        </p:nvSpPr>
        <p:spPr>
          <a:xfrm>
            <a:off x="8688000" y="1663672"/>
            <a:ext cx="3384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UNESCO Intangible Cultural Heritage</a:t>
            </a:r>
          </a:p>
          <a:p>
            <a:r>
              <a:rPr lang="en-US" altLang="ko-KR" dirty="0"/>
              <a:t>Satire and humor to soothe the sorrows of the common people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CA03C987-AB77-4938-A248-CC9D92EF2826}"/>
              </a:ext>
            </a:extLst>
          </p:cNvPr>
          <p:cNvCxnSpPr>
            <a:cxnSpLocks/>
          </p:cNvCxnSpPr>
          <p:nvPr/>
        </p:nvCxnSpPr>
        <p:spPr>
          <a:xfrm flipH="1">
            <a:off x="4651701" y="-315000"/>
            <a:ext cx="4299" cy="75600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CCF820CB-D83E-4CF0-A6D0-7727143A04EC}"/>
              </a:ext>
            </a:extLst>
          </p:cNvPr>
          <p:cNvCxnSpPr>
            <a:cxnSpLocks/>
          </p:cNvCxnSpPr>
          <p:nvPr/>
        </p:nvCxnSpPr>
        <p:spPr>
          <a:xfrm>
            <a:off x="8688000" y="-171000"/>
            <a:ext cx="0" cy="338400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C71324D5-D399-443D-8A32-406177A1BCAA}"/>
              </a:ext>
            </a:extLst>
          </p:cNvPr>
          <p:cNvCxnSpPr>
            <a:cxnSpLocks/>
          </p:cNvCxnSpPr>
          <p:nvPr/>
        </p:nvCxnSpPr>
        <p:spPr>
          <a:xfrm flipH="1">
            <a:off x="-528000" y="3213000"/>
            <a:ext cx="12988532" cy="0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750DABE-AC00-4C76-A006-6B59064276EA}"/>
              </a:ext>
            </a:extLst>
          </p:cNvPr>
          <p:cNvCxnSpPr>
            <a:cxnSpLocks/>
          </p:cNvCxnSpPr>
          <p:nvPr/>
        </p:nvCxnSpPr>
        <p:spPr>
          <a:xfrm>
            <a:off x="9480000" y="3213000"/>
            <a:ext cx="0" cy="3760269"/>
          </a:xfrm>
          <a:prstGeom prst="line">
            <a:avLst/>
          </a:prstGeom>
          <a:ln w="19050">
            <a:solidFill>
              <a:srgbClr val="2E3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3DFD603-A580-4CE5-B43D-A2E07B1C9AE6}"/>
              </a:ext>
            </a:extLst>
          </p:cNvPr>
          <p:cNvSpPr txBox="1"/>
          <p:nvPr/>
        </p:nvSpPr>
        <p:spPr>
          <a:xfrm>
            <a:off x="119999" y="2062113"/>
            <a:ext cx="2016000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2200">
                <a:solidFill>
                  <a:srgbClr val="2E3D86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i="1" dirty="0" err="1"/>
              <a:t>Hahoe</a:t>
            </a:r>
            <a:r>
              <a:rPr lang="en-US" altLang="ko-KR" dirty="0"/>
              <a:t>  Village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212995-E6F2-4C31-9EE4-95B88C36F8DC}"/>
              </a:ext>
            </a:extLst>
          </p:cNvPr>
          <p:cNvSpPr txBox="1"/>
          <p:nvPr/>
        </p:nvSpPr>
        <p:spPr>
          <a:xfrm>
            <a:off x="119999" y="2493000"/>
            <a:ext cx="442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A historical village Korean Traditions alive</a:t>
            </a:r>
          </a:p>
          <a:p>
            <a:r>
              <a:rPr lang="en-US" altLang="ko-KR" dirty="0"/>
              <a:t>UNESCO World Heritage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6FC3FF-70F3-4698-9ADA-DB7B2429342C}"/>
              </a:ext>
            </a:extLst>
          </p:cNvPr>
          <p:cNvSpPr txBox="1"/>
          <p:nvPr/>
        </p:nvSpPr>
        <p:spPr>
          <a:xfrm>
            <a:off x="9480000" y="4183672"/>
            <a:ext cx="258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52000" indent="-252000">
              <a:buFont typeface="Wingdings" panose="05000000000000000000" pitchFamily="2" charset="2"/>
              <a:buChar char="ü"/>
              <a:defRPr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defRPr>
            </a:lvl1pPr>
          </a:lstStyle>
          <a:p>
            <a:r>
              <a:rPr lang="en-US" altLang="ko-KR" dirty="0"/>
              <a:t>The play of </a:t>
            </a:r>
            <a:r>
              <a:rPr lang="en-US" altLang="ko-KR" dirty="0" err="1"/>
              <a:t>Seonbi</a:t>
            </a:r>
            <a:r>
              <a:rPr lang="en-US" altLang="ko-KR" dirty="0"/>
              <a:t> (scholars) who recites a poem while watching a falling flame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467478-D2D7-4113-AD2B-DFED588B0F47}"/>
              </a:ext>
            </a:extLst>
          </p:cNvPr>
          <p:cNvSpPr/>
          <p:nvPr/>
        </p:nvSpPr>
        <p:spPr>
          <a:xfrm>
            <a:off x="0" y="0"/>
            <a:ext cx="12192000" cy="6140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7EA483-23F2-4CF0-903D-FAC481458F3F}"/>
              </a:ext>
            </a:extLst>
          </p:cNvPr>
          <p:cNvSpPr txBox="1"/>
          <p:nvPr/>
        </p:nvSpPr>
        <p:spPr>
          <a:xfrm>
            <a:off x="48000" y="76200"/>
            <a:ext cx="57960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r>
              <a:rPr lang="en-US" altLang="ko-KR" dirty="0">
                <a:solidFill>
                  <a:srgbClr val="2E3D86"/>
                </a:solidFill>
              </a:rPr>
              <a:t>02 </a:t>
            </a:r>
            <a:r>
              <a:rPr lang="en-US" altLang="ko-KR" dirty="0" err="1">
                <a:solidFill>
                  <a:srgbClr val="2E3D86"/>
                </a:solidFill>
              </a:rPr>
              <a:t>Andong</a:t>
            </a:r>
            <a:r>
              <a:rPr lang="en-US" altLang="ko-KR" dirty="0">
                <a:solidFill>
                  <a:srgbClr val="2E3D86"/>
                </a:solidFill>
              </a:rPr>
              <a:t>, the Capital of Korean Spirit </a:t>
            </a:r>
            <a:r>
              <a:rPr lang="ko-KR" altLang="en-US" dirty="0">
                <a:solidFill>
                  <a:srgbClr val="2E3D86"/>
                </a:solidFill>
              </a:rPr>
              <a:t>④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D6341D-6122-4DBE-ACDB-2DE7B47DAEAE}"/>
              </a:ext>
            </a:extLst>
          </p:cNvPr>
          <p:cNvSpPr txBox="1"/>
          <p:nvPr/>
        </p:nvSpPr>
        <p:spPr>
          <a:xfrm>
            <a:off x="8790790" y="55237"/>
            <a:ext cx="3313462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>
            <a:defPPr>
              <a:defRPr lang="ko-KR"/>
            </a:defPPr>
            <a:lvl1pPr>
              <a:defRPr sz="2400">
                <a:solidFill>
                  <a:srgbClr val="EEEEEE"/>
                </a:solidFill>
                <a:latin typeface="프리젠테이션 8 ExtraBold" pitchFamily="2" charset="-127"/>
                <a:ea typeface="프리젠테이션 8 ExtraBold" pitchFamily="2" charset="-127"/>
              </a:defRPr>
            </a:lvl1pPr>
          </a:lstStyle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7 Bold" pitchFamily="2" charset="-127"/>
                <a:ea typeface="프리젠테이션 7 Bold" pitchFamily="2" charset="-127"/>
              </a:rPr>
              <a:t>Walking through City</a:t>
            </a:r>
          </a:p>
          <a:p>
            <a:pPr algn="r"/>
            <a:r>
              <a:rPr lang="en-US" altLang="ko-KR" sz="1400" dirty="0">
                <a:solidFill>
                  <a:srgbClr val="2E3D86"/>
                </a:solidFill>
                <a:latin typeface="프리젠테이션 3 Light" pitchFamily="2" charset="-127"/>
                <a:ea typeface="프리젠테이션 3 Light" pitchFamily="2" charset="-127"/>
              </a:rPr>
              <a:t>Humanity Restoration and Sustainable City</a:t>
            </a:r>
            <a:endParaRPr lang="ko-KR" altLang="en-US" sz="1400" dirty="0">
              <a:solidFill>
                <a:srgbClr val="2E3D86"/>
              </a:solidFill>
              <a:latin typeface="프리젠테이션 3 Light" pitchFamily="2" charset="-127"/>
              <a:ea typeface="프리젠테이션 3 Light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679AF0-7479-4B61-A208-B096A0DB50A2}"/>
              </a:ext>
            </a:extLst>
          </p:cNvPr>
          <p:cNvSpPr txBox="1"/>
          <p:nvPr/>
        </p:nvSpPr>
        <p:spPr>
          <a:xfrm>
            <a:off x="48000" y="765000"/>
            <a:ext cx="4500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4000">
                <a:solidFill>
                  <a:srgbClr val="2E3D86"/>
                </a:solidFill>
                <a:latin typeface="속초바다 돋움 TTF" panose="02030903000000000000" pitchFamily="18" charset="-127"/>
                <a:ea typeface="속초바다 돋움 TTF" panose="02030903000000000000" pitchFamily="18" charset="-127"/>
                <a:cs typeface="코트라 볼드체" panose="02020603020101020101" pitchFamily="18" charset="-127"/>
              </a:defRPr>
            </a:lvl1pPr>
          </a:lstStyle>
          <a:p>
            <a:pPr algn="l"/>
            <a:r>
              <a:rPr lang="en-US" altLang="ko-KR" sz="3000" dirty="0"/>
              <a:t>The </a:t>
            </a:r>
            <a:r>
              <a:rPr lang="en-US" altLang="ko-KR" sz="3000" u="sng" dirty="0"/>
              <a:t>Village</a:t>
            </a:r>
            <a:r>
              <a:rPr lang="en-US" altLang="ko-KR" sz="3000" dirty="0"/>
              <a:t> of</a:t>
            </a:r>
          </a:p>
          <a:p>
            <a:pPr algn="l"/>
            <a:r>
              <a:rPr lang="en-US" altLang="ko-KR" sz="3000" dirty="0"/>
              <a:t>Empathy and Caring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733419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2E3D8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1426</Words>
  <Application>Microsoft Office PowerPoint</Application>
  <PresentationFormat>Širokozaslonsko</PresentationFormat>
  <Paragraphs>183</Paragraphs>
  <Slides>16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14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31" baseType="lpstr">
      <vt:lpstr>맑은 고딕</vt:lpstr>
      <vt:lpstr>Arial</vt:lpstr>
      <vt:lpstr>Noto Sans KR ExtraBold</vt:lpstr>
      <vt:lpstr>Noto Serif KR Medium</vt:lpstr>
      <vt:lpstr>Wingdings</vt:lpstr>
      <vt:lpstr>속초바다 돋움 TTF</vt:lpstr>
      <vt:lpstr>코트라 볼드체</vt:lpstr>
      <vt:lpstr>프리젠테이션 3 Light</vt:lpstr>
      <vt:lpstr>프리젠테이션 4 Regular</vt:lpstr>
      <vt:lpstr>프리젠테이션 5 Medium</vt:lpstr>
      <vt:lpstr>프리젠테이션 6 SemiBold</vt:lpstr>
      <vt:lpstr>프리젠테이션 7 Bold</vt:lpstr>
      <vt:lpstr>프리젠테이션 8 ExtraBold</vt:lpstr>
      <vt:lpstr>프리젠테이션 9 Black</vt:lpstr>
      <vt:lpstr>Office 테마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Urška Pleše</cp:lastModifiedBy>
  <cp:revision>127</cp:revision>
  <cp:lastPrinted>2024-10-15T04:44:21Z</cp:lastPrinted>
  <dcterms:created xsi:type="dcterms:W3CDTF">2024-10-11T00:55:20Z</dcterms:created>
  <dcterms:modified xsi:type="dcterms:W3CDTF">2024-11-05T06:51:57Z</dcterms:modified>
</cp:coreProperties>
</file>