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1" r:id="rId5"/>
    <p:sldId id="262" r:id="rId6"/>
    <p:sldId id="258" r:id="rId7"/>
    <p:sldId id="264" r:id="rId8"/>
    <p:sldId id="260" r:id="rId9"/>
    <p:sldId id="263"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10" d="100"/>
          <a:sy n="110" d="100"/>
        </p:scale>
        <p:origin x="59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879EB5B-DCB3-4759-BF19-F01FC8C2F007}" type="datetimeFigureOut">
              <a:rPr lang="el-GR" smtClean="0"/>
              <a:t>13/10/2024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99974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879EB5B-DCB3-4759-BF19-F01FC8C2F007}" type="datetimeFigureOut">
              <a:rPr lang="el-GR" smtClean="0"/>
              <a:t>13/10/2024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414014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879EB5B-DCB3-4759-BF19-F01FC8C2F007}" type="datetimeFigureOut">
              <a:rPr lang="el-GR" smtClean="0"/>
              <a:t>13/10/2024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42428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879EB5B-DCB3-4759-BF19-F01FC8C2F007}" type="datetimeFigureOut">
              <a:rPr lang="el-GR" smtClean="0"/>
              <a:t>13/10/2024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26815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879EB5B-DCB3-4759-BF19-F01FC8C2F007}" type="datetimeFigureOut">
              <a:rPr lang="el-GR" smtClean="0"/>
              <a:t>13/10/2024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54102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879EB5B-DCB3-4759-BF19-F01FC8C2F007}" type="datetimeFigureOut">
              <a:rPr lang="el-GR" smtClean="0"/>
              <a:t>13/10/2024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107830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879EB5B-DCB3-4759-BF19-F01FC8C2F007}" type="datetimeFigureOut">
              <a:rPr lang="el-GR" smtClean="0"/>
              <a:t>13/10/2024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199716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879EB5B-DCB3-4759-BF19-F01FC8C2F007}" type="datetimeFigureOut">
              <a:rPr lang="el-GR" smtClean="0"/>
              <a:t>13/10/2024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903758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879EB5B-DCB3-4759-BF19-F01FC8C2F007}" type="datetimeFigureOut">
              <a:rPr lang="el-GR" smtClean="0"/>
              <a:t>13/10/2024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803221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879EB5B-DCB3-4759-BF19-F01FC8C2F007}" type="datetimeFigureOut">
              <a:rPr lang="el-GR" smtClean="0"/>
              <a:t>13/10/2024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136694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879EB5B-DCB3-4759-BF19-F01FC8C2F007}" type="datetimeFigureOut">
              <a:rPr lang="el-GR" smtClean="0"/>
              <a:t>13/10/2024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DF80C4E-254B-4B31-A094-BDAED93B5585}" type="slidenum">
              <a:rPr lang="el-GR" smtClean="0"/>
              <a:t>‹#›</a:t>
            </a:fld>
            <a:endParaRPr lang="el-GR"/>
          </a:p>
        </p:txBody>
      </p:sp>
    </p:spTree>
    <p:extLst>
      <p:ext uri="{BB962C8B-B14F-4D97-AF65-F5344CB8AC3E}">
        <p14:creationId xmlns:p14="http://schemas.microsoft.com/office/powerpoint/2010/main" val="282548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9EB5B-DCB3-4759-BF19-F01FC8C2F007}" type="datetimeFigureOut">
              <a:rPr lang="el-GR" smtClean="0"/>
              <a:t>13/10/2024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80C4E-254B-4B31-A094-BDAED93B5585}" type="slidenum">
              <a:rPr lang="el-GR" smtClean="0"/>
              <a:t>‹#›</a:t>
            </a:fld>
            <a:endParaRPr lang="el-GR"/>
          </a:p>
        </p:txBody>
      </p:sp>
    </p:spTree>
    <p:extLst>
      <p:ext uri="{BB962C8B-B14F-4D97-AF65-F5344CB8AC3E}">
        <p14:creationId xmlns:p14="http://schemas.microsoft.com/office/powerpoint/2010/main" val="1277106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sz="4400" b="1" dirty="0" smtClean="0">
                <a:solidFill>
                  <a:srgbClr val="0070C0"/>
                </a:solidFill>
              </a:rPr>
              <a:t>Challenges and Approaches for Implementing Sustainable Mobility in the Historic City of Corinth (Greece)</a:t>
            </a:r>
            <a:r>
              <a:rPr lang="el-GR" dirty="0" smtClean="0"/>
              <a:t/>
            </a:r>
            <a:br>
              <a:rPr lang="el-GR" dirty="0" smtClean="0"/>
            </a:br>
            <a:endParaRPr lang="el-GR" dirty="0"/>
          </a:p>
        </p:txBody>
      </p:sp>
      <p:sp>
        <p:nvSpPr>
          <p:cNvPr id="3" name="Υπότιτλος 2"/>
          <p:cNvSpPr>
            <a:spLocks noGrp="1"/>
          </p:cNvSpPr>
          <p:nvPr>
            <p:ph type="subTitle" idx="1"/>
          </p:nvPr>
        </p:nvSpPr>
        <p:spPr/>
        <p:txBody>
          <a:bodyPr>
            <a:normAutofit lnSpcReduction="10000"/>
          </a:bodyPr>
          <a:lstStyle/>
          <a:p>
            <a:r>
              <a:rPr lang="en-US" i="1" dirty="0" smtClean="0"/>
              <a:t>George Bagakis, Advisor to the Mayor of Corinth for Learning and Historical Cities</a:t>
            </a:r>
            <a:r>
              <a:rPr lang="en-US" dirty="0" smtClean="0"/>
              <a:t/>
            </a:r>
            <a:br>
              <a:rPr lang="en-US" dirty="0" smtClean="0"/>
            </a:br>
            <a:r>
              <a:rPr lang="en-US" i="1" dirty="0" smtClean="0"/>
              <a:t>Dimitra </a:t>
            </a:r>
            <a:r>
              <a:rPr lang="en-US" i="1" dirty="0" err="1" smtClean="0"/>
              <a:t>Tsoulouha</a:t>
            </a:r>
            <a:r>
              <a:rPr lang="en-US" i="1" dirty="0" smtClean="0"/>
              <a:t>, Vice-Mayor of Corinth for Education and Tourism</a:t>
            </a:r>
            <a:r>
              <a:rPr lang="en-US" dirty="0" smtClean="0"/>
              <a:t/>
            </a:r>
            <a:br>
              <a:rPr lang="en-US" dirty="0" smtClean="0"/>
            </a:br>
            <a:r>
              <a:rPr lang="en-US" i="1" dirty="0" err="1" smtClean="0"/>
              <a:t>Garyfalia</a:t>
            </a:r>
            <a:r>
              <a:rPr lang="en-US" i="1" dirty="0" smtClean="0"/>
              <a:t> </a:t>
            </a:r>
            <a:r>
              <a:rPr lang="en-US" i="1" dirty="0" err="1" smtClean="0"/>
              <a:t>Christopoulou</a:t>
            </a:r>
            <a:r>
              <a:rPr lang="en-US" i="1" dirty="0" smtClean="0"/>
              <a:t>, Deputy Director of Local Development, Municipality of Corinth</a:t>
            </a:r>
            <a:endParaRPr lang="el-GR" dirty="0" smtClean="0"/>
          </a:p>
          <a:p>
            <a:endParaRPr lang="el-GR" dirty="0"/>
          </a:p>
        </p:txBody>
      </p:sp>
    </p:spTree>
    <p:extLst>
      <p:ext uri="{BB962C8B-B14F-4D97-AF65-F5344CB8AC3E}">
        <p14:creationId xmlns:p14="http://schemas.microsoft.com/office/powerpoint/2010/main" val="365006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838200" y="426720"/>
            <a:ext cx="10515600" cy="5750243"/>
          </a:xfrm>
        </p:spPr>
        <p:txBody>
          <a:bodyPr>
            <a:normAutofit/>
          </a:bodyPr>
          <a:lstStyle/>
          <a:p>
            <a:endParaRPr lang="en-US" dirty="0" smtClean="0"/>
          </a:p>
          <a:p>
            <a:pPr marL="0" indent="0">
              <a:buNone/>
            </a:pPr>
            <a:r>
              <a:rPr lang="en-US" dirty="0" smtClean="0"/>
              <a:t>CORINTH</a:t>
            </a:r>
            <a:endParaRPr lang="en-US" dirty="0"/>
          </a:p>
          <a:p>
            <a:r>
              <a:rPr lang="en-US" dirty="0" smtClean="0"/>
              <a:t>Contemporary </a:t>
            </a:r>
            <a:r>
              <a:rPr lang="en-US" dirty="0" smtClean="0"/>
              <a:t>Corinth is a medium-sized city in Greece, with a population of about 60,000. It was largely rebuilt after a catastrophic earthquake in the early 1900s. </a:t>
            </a:r>
          </a:p>
          <a:p>
            <a:endParaRPr lang="en-US" dirty="0" smtClean="0"/>
          </a:p>
          <a:p>
            <a:r>
              <a:rPr lang="en-US" dirty="0" smtClean="0"/>
              <a:t>The Municipality of Corinth includes the city of Corinth, with the majority of its inhabitants residing within a 3 km radius, and several smaller communities located within a 30 km radius. </a:t>
            </a:r>
          </a:p>
          <a:p>
            <a:endParaRPr lang="en-US" dirty="0"/>
          </a:p>
          <a:p>
            <a:endParaRPr lang="el-GR" dirty="0"/>
          </a:p>
        </p:txBody>
      </p:sp>
    </p:spTree>
    <p:extLst>
      <p:ext uri="{BB962C8B-B14F-4D97-AF65-F5344CB8AC3E}">
        <p14:creationId xmlns:p14="http://schemas.microsoft.com/office/powerpoint/2010/main" val="59063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7646" y="1062446"/>
            <a:ext cx="10596154" cy="5114517"/>
          </a:xfrm>
        </p:spPr>
        <p:txBody>
          <a:bodyPr>
            <a:normAutofit lnSpcReduction="10000"/>
          </a:bodyPr>
          <a:lstStyle/>
          <a:p>
            <a:pPr marL="0" indent="0">
              <a:buNone/>
            </a:pPr>
            <a:r>
              <a:rPr lang="en-US" dirty="0" smtClean="0"/>
              <a:t>THE FOFUS OF THE PRESENTATION</a:t>
            </a:r>
          </a:p>
          <a:p>
            <a:r>
              <a:rPr lang="en-US" dirty="0" smtClean="0"/>
              <a:t>This </a:t>
            </a:r>
            <a:r>
              <a:rPr lang="en-US" dirty="0"/>
              <a:t>study focuses on the city of Corinth, which is situated near Ancient Corinth, giving it a unique cultural heritage, particularly in its periphery. </a:t>
            </a:r>
          </a:p>
          <a:p>
            <a:endParaRPr lang="en-US" dirty="0"/>
          </a:p>
          <a:p>
            <a:r>
              <a:rPr lang="en-US" dirty="0"/>
              <a:t>The central challenge for modern Corinth is how to value and integrate the vast cultural heritage surrounding the city, primarily stemming from Ancient Corinth</a:t>
            </a:r>
            <a:r>
              <a:rPr lang="en-US" dirty="0" smtClean="0"/>
              <a:t>.</a:t>
            </a:r>
          </a:p>
          <a:p>
            <a:endParaRPr lang="en-US" dirty="0"/>
          </a:p>
          <a:p>
            <a:r>
              <a:rPr lang="en-US" dirty="0"/>
              <a:t>We aim to explore the distinctive characteristics of Corinth as a historical city, particularly in relation to sustainable transportation within urban areas. </a:t>
            </a:r>
          </a:p>
          <a:p>
            <a:endParaRPr lang="el-GR" dirty="0"/>
          </a:p>
        </p:txBody>
      </p:sp>
    </p:spTree>
    <p:extLst>
      <p:ext uri="{BB962C8B-B14F-4D97-AF65-F5344CB8AC3E}">
        <p14:creationId xmlns:p14="http://schemas.microsoft.com/office/powerpoint/2010/main" val="206941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endParaRPr lang="en-US" dirty="0"/>
          </a:p>
        </p:txBody>
      </p:sp>
    </p:spTree>
    <p:extLst>
      <p:ext uri="{BB962C8B-B14F-4D97-AF65-F5344CB8AC3E}">
        <p14:creationId xmlns:p14="http://schemas.microsoft.com/office/powerpoint/2010/main" val="780690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31520" y="365760"/>
            <a:ext cx="10622280" cy="6165669"/>
          </a:xfrm>
        </p:spPr>
        <p:txBody>
          <a:bodyPr>
            <a:normAutofit fontScale="92500" lnSpcReduction="20000"/>
          </a:bodyPr>
          <a:lstStyle/>
          <a:p>
            <a:pPr marL="0" indent="0">
              <a:buNone/>
            </a:pPr>
            <a:r>
              <a:rPr lang="en-US" dirty="0" smtClean="0"/>
              <a:t>MORE CONCRETLY</a:t>
            </a:r>
          </a:p>
          <a:p>
            <a:pPr marL="0" indent="0">
              <a:buNone/>
            </a:pPr>
            <a:endParaRPr lang="en-US" dirty="0" smtClean="0"/>
          </a:p>
          <a:p>
            <a:r>
              <a:rPr lang="en-US" dirty="0" smtClean="0"/>
              <a:t>Envision </a:t>
            </a:r>
            <a:r>
              <a:rPr lang="en-US" dirty="0"/>
              <a:t>a circle radiating from the center of Corinth (marked by the Statue of Pegasus), with a fan-like configuration extending 5 km outward, where each ray reaches significant historical sites and monuments.</a:t>
            </a:r>
            <a:endParaRPr lang="el-GR" dirty="0"/>
          </a:p>
          <a:p>
            <a:endParaRPr lang="en-US" dirty="0" smtClean="0"/>
          </a:p>
          <a:p>
            <a:r>
              <a:rPr lang="en-US" dirty="0" smtClean="0"/>
              <a:t>The </a:t>
            </a:r>
            <a:r>
              <a:rPr lang="en-US" dirty="0" smtClean="0"/>
              <a:t>central concept is to connect the center of Corinth—where the Statue of Pegasus stands, in front of the port—with key historical sites and monuments located on the periphery, through alternative modes of transportation. </a:t>
            </a:r>
          </a:p>
          <a:p>
            <a:pPr marL="0" indent="0">
              <a:buNone/>
            </a:pPr>
            <a:endParaRPr lang="en-US" dirty="0" smtClean="0"/>
          </a:p>
          <a:p>
            <a:r>
              <a:rPr lang="en-US" dirty="0" smtClean="0"/>
              <a:t>Although some connections already exist via walking and bicycle paths, many more are needed. </a:t>
            </a:r>
          </a:p>
          <a:p>
            <a:endParaRPr lang="en-US" dirty="0"/>
          </a:p>
          <a:p>
            <a:r>
              <a:rPr lang="en-US" dirty="0" smtClean="0"/>
              <a:t>The flat terrain of Corinth and its surroundings is favorable for creating such sustainable connections, linking the city's center to the various types of cultural heritage spanning many centuries.</a:t>
            </a:r>
            <a:endParaRPr lang="el-GR" dirty="0" smtClean="0"/>
          </a:p>
          <a:p>
            <a:endParaRPr lang="el-GR" dirty="0"/>
          </a:p>
        </p:txBody>
      </p:sp>
    </p:spTree>
    <p:extLst>
      <p:ext uri="{BB962C8B-B14F-4D97-AF65-F5344CB8AC3E}">
        <p14:creationId xmlns:p14="http://schemas.microsoft.com/office/powerpoint/2010/main" val="155987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2148" y="365125"/>
            <a:ext cx="10491651" cy="575401"/>
          </a:xfrm>
        </p:spPr>
        <p:txBody>
          <a:bodyPr>
            <a:normAutofit fontScale="90000"/>
          </a:bodyPr>
          <a:lstStyle/>
          <a:p>
            <a:r>
              <a:rPr lang="en-US" dirty="0" smtClean="0"/>
              <a:t>Some notable sites in this periphery include:</a:t>
            </a:r>
            <a:br>
              <a:rPr lang="en-US" dirty="0" smtClean="0"/>
            </a:br>
            <a:endParaRPr lang="el-GR" dirty="0"/>
          </a:p>
        </p:txBody>
      </p:sp>
      <p:sp>
        <p:nvSpPr>
          <p:cNvPr id="3" name="Θέση περιεχομένου 2"/>
          <p:cNvSpPr>
            <a:spLocks noGrp="1"/>
          </p:cNvSpPr>
          <p:nvPr>
            <p:ph idx="1"/>
          </p:nvPr>
        </p:nvSpPr>
        <p:spPr>
          <a:xfrm>
            <a:off x="365760" y="653144"/>
            <a:ext cx="10395858" cy="6183086"/>
          </a:xfrm>
        </p:spPr>
        <p:txBody>
          <a:bodyPr>
            <a:normAutofit fontScale="85000" lnSpcReduction="20000"/>
          </a:bodyPr>
          <a:lstStyle/>
          <a:p>
            <a:pPr lvl="0"/>
            <a:endParaRPr lang="en-US" dirty="0" smtClean="0"/>
          </a:p>
          <a:p>
            <a:pPr lvl="0"/>
            <a:r>
              <a:rPr lang="el-GR" dirty="0" err="1" smtClean="0"/>
              <a:t>Ancient</a:t>
            </a:r>
            <a:r>
              <a:rPr lang="el-GR" dirty="0" smtClean="0"/>
              <a:t> </a:t>
            </a:r>
            <a:r>
              <a:rPr lang="el-GR" dirty="0" err="1" smtClean="0"/>
              <a:t>Port</a:t>
            </a:r>
            <a:r>
              <a:rPr lang="el-GR" dirty="0" smtClean="0"/>
              <a:t> of </a:t>
            </a:r>
            <a:r>
              <a:rPr lang="el-GR" dirty="0" err="1" smtClean="0"/>
              <a:t>Lechaion</a:t>
            </a:r>
            <a:endParaRPr lang="en-US" dirty="0" smtClean="0"/>
          </a:p>
          <a:p>
            <a:pPr lvl="0"/>
            <a:endParaRPr lang="el-GR" dirty="0" smtClean="0"/>
          </a:p>
          <a:p>
            <a:pPr lvl="0"/>
            <a:r>
              <a:rPr lang="en-US" dirty="0" smtClean="0"/>
              <a:t>Ancient Corinth and the Castle of </a:t>
            </a:r>
            <a:r>
              <a:rPr lang="en-US" dirty="0" err="1" smtClean="0"/>
              <a:t>Acrocorinth</a:t>
            </a:r>
            <a:endParaRPr lang="en-US" dirty="0" smtClean="0"/>
          </a:p>
          <a:p>
            <a:pPr lvl="0"/>
            <a:endParaRPr lang="el-GR" dirty="0" smtClean="0"/>
          </a:p>
          <a:p>
            <a:pPr lvl="0"/>
            <a:r>
              <a:rPr lang="el-GR" dirty="0" err="1" smtClean="0"/>
              <a:t>Monument</a:t>
            </a:r>
            <a:r>
              <a:rPr lang="el-GR" dirty="0" smtClean="0"/>
              <a:t> of </a:t>
            </a:r>
            <a:r>
              <a:rPr lang="el-GR" dirty="0" err="1" smtClean="0"/>
              <a:t>Saint</a:t>
            </a:r>
            <a:r>
              <a:rPr lang="el-GR" dirty="0" smtClean="0"/>
              <a:t> </a:t>
            </a:r>
            <a:r>
              <a:rPr lang="el-GR" dirty="0" err="1" smtClean="0"/>
              <a:t>Paul</a:t>
            </a:r>
            <a:endParaRPr lang="en-US" dirty="0" smtClean="0"/>
          </a:p>
          <a:p>
            <a:pPr lvl="0"/>
            <a:endParaRPr lang="el-GR" dirty="0" smtClean="0"/>
          </a:p>
          <a:p>
            <a:pPr lvl="0"/>
            <a:r>
              <a:rPr lang="el-GR" dirty="0" err="1" smtClean="0"/>
              <a:t>Monuments</a:t>
            </a:r>
            <a:r>
              <a:rPr lang="el-GR" dirty="0" smtClean="0"/>
              <a:t> of </a:t>
            </a:r>
            <a:r>
              <a:rPr lang="el-GR" dirty="0" err="1" smtClean="0"/>
              <a:t>Diogenes</a:t>
            </a:r>
            <a:endParaRPr lang="en-US" dirty="0" smtClean="0"/>
          </a:p>
          <a:p>
            <a:pPr lvl="0"/>
            <a:endParaRPr lang="el-GR" dirty="0" smtClean="0"/>
          </a:p>
          <a:p>
            <a:pPr lvl="0"/>
            <a:r>
              <a:rPr lang="el-GR" dirty="0" err="1" smtClean="0"/>
              <a:t>Ancient</a:t>
            </a:r>
            <a:r>
              <a:rPr lang="el-GR" dirty="0" smtClean="0"/>
              <a:t> </a:t>
            </a:r>
            <a:r>
              <a:rPr lang="el-GR" dirty="0" err="1" smtClean="0"/>
              <a:t>Quarry</a:t>
            </a:r>
            <a:endParaRPr lang="en-US" dirty="0" smtClean="0"/>
          </a:p>
          <a:p>
            <a:pPr lvl="0"/>
            <a:endParaRPr lang="el-GR" dirty="0" smtClean="0"/>
          </a:p>
          <a:p>
            <a:pPr lvl="0"/>
            <a:r>
              <a:rPr lang="el-GR" dirty="0" err="1" smtClean="0"/>
              <a:t>Ancient</a:t>
            </a:r>
            <a:r>
              <a:rPr lang="el-GR" dirty="0" smtClean="0"/>
              <a:t> </a:t>
            </a:r>
            <a:r>
              <a:rPr lang="el-GR" dirty="0" err="1" smtClean="0"/>
              <a:t>Port</a:t>
            </a:r>
            <a:r>
              <a:rPr lang="el-GR" dirty="0" smtClean="0"/>
              <a:t> of </a:t>
            </a:r>
            <a:r>
              <a:rPr lang="el-GR" dirty="0" err="1" smtClean="0"/>
              <a:t>Kechries</a:t>
            </a:r>
            <a:endParaRPr lang="en-US" dirty="0" smtClean="0"/>
          </a:p>
          <a:p>
            <a:pPr lvl="0"/>
            <a:endParaRPr lang="el-GR" dirty="0" smtClean="0"/>
          </a:p>
          <a:p>
            <a:pPr lvl="0"/>
            <a:r>
              <a:rPr lang="en-US" dirty="0" smtClean="0"/>
              <a:t>Archaeological Museum of Ancient Corinth and the Temple of Apollo</a:t>
            </a:r>
          </a:p>
          <a:p>
            <a:pPr lvl="0"/>
            <a:endParaRPr lang="el-GR" dirty="0" smtClean="0"/>
          </a:p>
          <a:p>
            <a:pPr lvl="0"/>
            <a:r>
              <a:rPr lang="el-GR" dirty="0" err="1" smtClean="0"/>
              <a:t>Museum</a:t>
            </a:r>
            <a:r>
              <a:rPr lang="el-GR" dirty="0" smtClean="0"/>
              <a:t> of </a:t>
            </a:r>
            <a:r>
              <a:rPr lang="el-GR" dirty="0" err="1" smtClean="0"/>
              <a:t>Isthmia</a:t>
            </a:r>
            <a:endParaRPr lang="el-GR" dirty="0" smtClean="0"/>
          </a:p>
        </p:txBody>
      </p:sp>
    </p:spTree>
    <p:extLst>
      <p:ext uri="{BB962C8B-B14F-4D97-AF65-F5344CB8AC3E}">
        <p14:creationId xmlns:p14="http://schemas.microsoft.com/office/powerpoint/2010/main" val="1438247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Here are three examples of existing alternative routes:</a:t>
            </a:r>
            <a:r>
              <a:rPr lang="el-GR" dirty="0"/>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lvl="0"/>
            <a:r>
              <a:rPr lang="en-US" b="1" dirty="0" smtClean="0"/>
              <a:t>Ancient </a:t>
            </a:r>
            <a:r>
              <a:rPr lang="en-US" b="1" dirty="0"/>
              <a:t>Corinth to </a:t>
            </a:r>
            <a:r>
              <a:rPr lang="en-US" b="1" dirty="0" err="1"/>
              <a:t>Acrocorinth</a:t>
            </a:r>
            <a:r>
              <a:rPr lang="en-US" dirty="0"/>
              <a:t>: An old walking path maintained by the Mountaineering Club of Corinth, which is being cleared and will soon be marked, largely through voluntary efforts</a:t>
            </a:r>
            <a:r>
              <a:rPr lang="en-US" dirty="0" smtClean="0"/>
              <a:t>.</a:t>
            </a:r>
          </a:p>
          <a:p>
            <a:pPr lvl="0"/>
            <a:endParaRPr lang="el-GR" dirty="0"/>
          </a:p>
          <a:p>
            <a:pPr lvl="0"/>
            <a:r>
              <a:rPr lang="en-US" b="1" dirty="0" err="1"/>
              <a:t>Lechaion</a:t>
            </a:r>
            <a:r>
              <a:rPr lang="en-US" b="1" dirty="0"/>
              <a:t> to Ancient Corinth</a:t>
            </a:r>
            <a:r>
              <a:rPr lang="en-US" dirty="0"/>
              <a:t>: A plan is in place to create walking paths from the ancient port of </a:t>
            </a:r>
            <a:r>
              <a:rPr lang="en-US" dirty="0" err="1"/>
              <a:t>Lechaion</a:t>
            </a:r>
            <a:r>
              <a:rPr lang="en-US" dirty="0"/>
              <a:t> to Ancient Corinth, with potential extensions along the canal and the Ancient </a:t>
            </a:r>
            <a:r>
              <a:rPr lang="en-US" dirty="0" err="1"/>
              <a:t>Diolkos</a:t>
            </a:r>
            <a:r>
              <a:rPr lang="en-US" dirty="0"/>
              <a:t>, primarily driven by local initiatives and mountaineering clubs</a:t>
            </a:r>
            <a:r>
              <a:rPr lang="en-US" dirty="0" smtClean="0"/>
              <a:t>.</a:t>
            </a:r>
          </a:p>
          <a:p>
            <a:pPr lvl="0"/>
            <a:endParaRPr lang="el-GR" dirty="0"/>
          </a:p>
          <a:p>
            <a:pPr lvl="0"/>
            <a:r>
              <a:rPr lang="en-US" b="1" dirty="0"/>
              <a:t>Cycling Route along </a:t>
            </a:r>
            <a:r>
              <a:rPr lang="en-US" b="1" dirty="0" err="1"/>
              <a:t>Poseidonia</a:t>
            </a:r>
            <a:r>
              <a:rPr lang="en-US" b="1" dirty="0"/>
              <a:t> Beach</a:t>
            </a:r>
            <a:r>
              <a:rPr lang="en-US" dirty="0"/>
              <a:t>: The Municipality of Corinth is developing a cycling route along </a:t>
            </a:r>
            <a:r>
              <a:rPr lang="en-US" dirty="0" err="1"/>
              <a:t>Poseidonia</a:t>
            </a:r>
            <a:r>
              <a:rPr lang="en-US" dirty="0"/>
              <a:t> Beach, utilizing a low-traffic road. Additionally, plans exist to convert unused railway tracks into walking and cycling paths. More cycling routes are being considered, such as those leading to the old port of </a:t>
            </a:r>
            <a:r>
              <a:rPr lang="en-US" dirty="0" err="1"/>
              <a:t>Lechaio</a:t>
            </a:r>
            <a:r>
              <a:rPr lang="en-US" dirty="0"/>
              <a:t> and Mount </a:t>
            </a:r>
            <a:r>
              <a:rPr lang="en-US" dirty="0" err="1"/>
              <a:t>Kranio</a:t>
            </a:r>
            <a:r>
              <a:rPr lang="en-US" dirty="0"/>
              <a:t>, where an Early Christian Temple stands.</a:t>
            </a:r>
            <a:endParaRPr lang="el-GR" dirty="0"/>
          </a:p>
          <a:p>
            <a:endParaRPr lang="el-GR" dirty="0"/>
          </a:p>
        </p:txBody>
      </p:sp>
    </p:spTree>
    <p:extLst>
      <p:ext uri="{BB962C8B-B14F-4D97-AF65-F5344CB8AC3E}">
        <p14:creationId xmlns:p14="http://schemas.microsoft.com/office/powerpoint/2010/main" val="3127700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7977" y="391886"/>
            <a:ext cx="10665823" cy="5785077"/>
          </a:xfrm>
        </p:spPr>
        <p:txBody>
          <a:bodyPr>
            <a:normAutofit/>
          </a:bodyPr>
          <a:lstStyle/>
          <a:p>
            <a:endParaRPr lang="en-US" dirty="0" smtClean="0"/>
          </a:p>
          <a:p>
            <a:pPr marL="0" indent="0">
              <a:buNone/>
            </a:pPr>
            <a:r>
              <a:rPr lang="en-US" dirty="0" smtClean="0"/>
              <a:t>DISCUSSION</a:t>
            </a:r>
            <a:endParaRPr lang="en-US" dirty="0"/>
          </a:p>
          <a:p>
            <a:r>
              <a:rPr lang="en-US" dirty="0" smtClean="0"/>
              <a:t>Although </a:t>
            </a:r>
            <a:r>
              <a:rPr lang="en-US" dirty="0" smtClean="0"/>
              <a:t>there are ongoing efforts to highlight Corinth’s cultural heritage within the city center (e.g., churches, statues) and near the center (e.g., archaeological sites, museums), much work remains due to the dense urban environment and commercial pressures.</a:t>
            </a:r>
          </a:p>
          <a:p>
            <a:pPr marL="0" indent="0">
              <a:buNone/>
            </a:pPr>
            <a:endParaRPr lang="el-GR" dirty="0" smtClean="0"/>
          </a:p>
          <a:p>
            <a:r>
              <a:rPr lang="en-US" dirty="0" smtClean="0"/>
              <a:t>The creation of accessible, alternative transportation routes between the center and the historical sites on the periphery offers opportunities to better experience and preserve these significant locations, in contrast to the current reliance on cars and heavy traffic. In doing so, both the conservation and enjoyment of Corinth’s cultural heritage will be enhanced.</a:t>
            </a:r>
            <a:endParaRPr lang="el-GR" dirty="0" smtClean="0"/>
          </a:p>
        </p:txBody>
      </p:sp>
    </p:spTree>
    <p:extLst>
      <p:ext uri="{BB962C8B-B14F-4D97-AF65-F5344CB8AC3E}">
        <p14:creationId xmlns:p14="http://schemas.microsoft.com/office/powerpoint/2010/main" val="200958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n-US" dirty="0" smtClean="0"/>
              <a:t>We welcome your feedback and suggestions to further refine our initial ideas, with which we aim to contribute to this conference</a:t>
            </a:r>
            <a:endParaRPr lang="el-GR" dirty="0"/>
          </a:p>
        </p:txBody>
      </p:sp>
    </p:spTree>
    <p:extLst>
      <p:ext uri="{BB962C8B-B14F-4D97-AF65-F5344CB8AC3E}">
        <p14:creationId xmlns:p14="http://schemas.microsoft.com/office/powerpoint/2010/main" val="125844146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623</Words>
  <Application>Microsoft Office PowerPoint</Application>
  <PresentationFormat>Ευρεία οθόνη</PresentationFormat>
  <Paragraphs>51</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Calibri</vt:lpstr>
      <vt:lpstr>Calibri Light</vt:lpstr>
      <vt:lpstr>Θέμα του Office</vt:lpstr>
      <vt:lpstr>Challenges and Approaches for Implementing Sustainable Mobility in the Historic City of Corinth (Greece) </vt:lpstr>
      <vt:lpstr>Παρουσίαση του PowerPoint</vt:lpstr>
      <vt:lpstr>Παρουσίαση του PowerPoint</vt:lpstr>
      <vt:lpstr>Παρουσίαση του PowerPoint</vt:lpstr>
      <vt:lpstr>Παρουσίαση του PowerPoint</vt:lpstr>
      <vt:lpstr>Some notable sites in this periphery include: </vt:lpstr>
      <vt:lpstr>Here are three examples of existing alternative routes: </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UOP-USER</dc:creator>
  <cp:lastModifiedBy>UOP-USER</cp:lastModifiedBy>
  <cp:revision>8</cp:revision>
  <dcterms:created xsi:type="dcterms:W3CDTF">2024-10-13T09:27:23Z</dcterms:created>
  <dcterms:modified xsi:type="dcterms:W3CDTF">2024-10-13T11:36:43Z</dcterms:modified>
</cp:coreProperties>
</file>