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25" r:id="rId1"/>
  </p:sldMasterIdLst>
  <p:notesMasterIdLst>
    <p:notesMasterId r:id="rId16"/>
  </p:notesMasterIdLst>
  <p:handoutMasterIdLst>
    <p:handoutMasterId r:id="rId17"/>
  </p:handoutMasterIdLst>
  <p:sldIdLst>
    <p:sldId id="467" r:id="rId2"/>
    <p:sldId id="304" r:id="rId3"/>
    <p:sldId id="385" r:id="rId4"/>
    <p:sldId id="479" r:id="rId5"/>
    <p:sldId id="469" r:id="rId6"/>
    <p:sldId id="480" r:id="rId7"/>
    <p:sldId id="471" r:id="rId8"/>
    <p:sldId id="474" r:id="rId9"/>
    <p:sldId id="481" r:id="rId10"/>
    <p:sldId id="476" r:id="rId11"/>
    <p:sldId id="477" r:id="rId12"/>
    <p:sldId id="478" r:id="rId13"/>
    <p:sldId id="466" r:id="rId14"/>
    <p:sldId id="450" r:id="rId15"/>
  </p:sldIdLst>
  <p:sldSz cx="12192000" cy="6858000"/>
  <p:notesSz cx="6888163" cy="100187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E40"/>
    <a:srgbClr val="EB81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中間スタイル 2 - アクセント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27102A9-8310-4765-A935-A1911B00CA55}" styleName="淡色スタイル 1 - アクセント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2833802-FEF1-4C79-8D5D-14CF1EAF98D9}" styleName="淡色スタイル 2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8A107856-5554-42FB-B03E-39F5DBC370BA}" styleName="中間スタイル 4 - アクセント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012ECD-51FC-41F1-AA8D-1B2483CD663E}" styleName="淡色スタイル 2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6D9F66E-5EB9-4882-86FB-DCBF35E3C3E4}" styleName="中間スタイル 4 - アクセント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7AC3CCA-C797-4891-BE02-D94E43425B78}" styleName="スタイル (中間)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EB344D84-9AFB-497E-A393-DC336BA19D2E}" styleName="中間スタイル 3 - アクセント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淡色スタイル 2 - アクセント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D7B26C5-4107-4FEC-AEDC-1716B250A1EF}" styleName="スタイル (淡色)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FECB4D8-DB02-4DC6-A0A2-4F2EBAE1DC90}" styleName="中間スタイル 1 - アクセント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69C7853C-536D-4A76-A0AE-DD22124D55A5}" styleName="テーマ スタイル 1 - アクセント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912C8C85-51F0-491E-9774-3900AFEF0FD7}" styleName="淡色スタイル 2 - アクセント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淡色スタイル 2 - アクセント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E9639D4-E3E2-4D34-9284-5A2195B3D0D7}" styleName="スタイル (淡色)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EB9631B5-78F2-41C9-869B-9F39066F8104}" styleName="中間スタイル 3 - アクセント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1" autoAdjust="0"/>
    <p:restoredTop sz="90826" autoAdjust="0"/>
  </p:normalViewPr>
  <p:slideViewPr>
    <p:cSldViewPr snapToGrid="0">
      <p:cViewPr varScale="1">
        <p:scale>
          <a:sx n="88" d="100"/>
          <a:sy n="88" d="100"/>
        </p:scale>
        <p:origin x="396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584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952"/>
    </p:cViewPr>
  </p:sorterViewPr>
  <p:notesViewPr>
    <p:cSldViewPr snapToGrid="0">
      <p:cViewPr varScale="1">
        <p:scale>
          <a:sx n="50" d="100"/>
          <a:sy n="50" d="100"/>
        </p:scale>
        <p:origin x="2964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9" y="9"/>
            <a:ext cx="2984870" cy="502674"/>
          </a:xfrm>
          <a:prstGeom prst="rect">
            <a:avLst/>
          </a:prstGeom>
        </p:spPr>
        <p:txBody>
          <a:bodyPr vert="horz" lIns="92352" tIns="46177" rIns="92352" bIns="4617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901705" y="9"/>
            <a:ext cx="2984870" cy="502674"/>
          </a:xfrm>
          <a:prstGeom prst="rect">
            <a:avLst/>
          </a:prstGeom>
        </p:spPr>
        <p:txBody>
          <a:bodyPr vert="horz" lIns="92352" tIns="46177" rIns="92352" bIns="46177" rtlCol="0"/>
          <a:lstStyle>
            <a:lvl1pPr algn="r">
              <a:defRPr sz="1200"/>
            </a:lvl1pPr>
          </a:lstStyle>
          <a:p>
            <a:fld id="{ACC23227-3089-4FD5-8CC7-F14FF7621D65}" type="datetimeFigureOut">
              <a:rPr kumimoji="1" lang="ja-JP" altLang="en-US" smtClean="0"/>
              <a:t>2024/10/16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9" y="9516040"/>
            <a:ext cx="2984870" cy="502674"/>
          </a:xfrm>
          <a:prstGeom prst="rect">
            <a:avLst/>
          </a:prstGeom>
        </p:spPr>
        <p:txBody>
          <a:bodyPr vert="horz" lIns="92352" tIns="46177" rIns="92352" bIns="4617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901705" y="9516040"/>
            <a:ext cx="2984870" cy="502674"/>
          </a:xfrm>
          <a:prstGeom prst="rect">
            <a:avLst/>
          </a:prstGeom>
        </p:spPr>
        <p:txBody>
          <a:bodyPr vert="horz" lIns="92352" tIns="46177" rIns="92352" bIns="46177" rtlCol="0" anchor="b"/>
          <a:lstStyle>
            <a:lvl1pPr algn="r">
              <a:defRPr sz="1200"/>
            </a:lvl1pPr>
          </a:lstStyle>
          <a:p>
            <a:fld id="{8D3DC672-23E2-4BFC-BC10-AE35C7F02F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130307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2985622" cy="501497"/>
          </a:xfrm>
          <a:prstGeom prst="rect">
            <a:avLst/>
          </a:prstGeom>
        </p:spPr>
        <p:txBody>
          <a:bodyPr vert="horz" lIns="92363" tIns="46182" rIns="92363" bIns="46182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900940" y="0"/>
            <a:ext cx="2985622" cy="501497"/>
          </a:xfrm>
          <a:prstGeom prst="rect">
            <a:avLst/>
          </a:prstGeom>
        </p:spPr>
        <p:txBody>
          <a:bodyPr vert="horz" lIns="92363" tIns="46182" rIns="92363" bIns="46182" rtlCol="0"/>
          <a:lstStyle>
            <a:lvl1pPr algn="r">
              <a:defRPr sz="1200"/>
            </a:lvl1pPr>
          </a:lstStyle>
          <a:p>
            <a:fld id="{B4878331-07FD-4CC3-A7DF-B9DFB2D3969C}" type="datetimeFigureOut">
              <a:rPr kumimoji="1" lang="ja-JP" altLang="en-US" smtClean="0"/>
              <a:t>2024/10/16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797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63" tIns="46182" rIns="92363" bIns="46182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8499" y="4821103"/>
            <a:ext cx="5511174" cy="3944678"/>
          </a:xfrm>
          <a:prstGeom prst="rect">
            <a:avLst/>
          </a:prstGeom>
        </p:spPr>
        <p:txBody>
          <a:bodyPr vert="horz" lIns="92363" tIns="46182" rIns="92363" bIns="46182" rtlCol="0"/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4" y="9517216"/>
            <a:ext cx="2985622" cy="501497"/>
          </a:xfrm>
          <a:prstGeom prst="rect">
            <a:avLst/>
          </a:prstGeom>
        </p:spPr>
        <p:txBody>
          <a:bodyPr vert="horz" lIns="92363" tIns="46182" rIns="92363" bIns="46182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900940" y="9517216"/>
            <a:ext cx="2985622" cy="501497"/>
          </a:xfrm>
          <a:prstGeom prst="rect">
            <a:avLst/>
          </a:prstGeom>
        </p:spPr>
        <p:txBody>
          <a:bodyPr vert="horz" lIns="92363" tIns="46182" rIns="92363" bIns="46182" rtlCol="0" anchor="b"/>
          <a:lstStyle>
            <a:lvl1pPr algn="r">
              <a:defRPr sz="1200"/>
            </a:lvl1pPr>
          </a:lstStyle>
          <a:p>
            <a:fld id="{41DE1C0D-6538-4C4A-9EF4-3A7D5094F2B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167318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sz="1200" dirty="0">
              <a:latin typeface="+mn-lt"/>
            </a:endParaRPr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77A1111E-B092-47A1-9AE0-A27E8600C6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E1C0D-6538-4C4A-9EF4-3A7D5094F2B5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40838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88499" y="4821103"/>
            <a:ext cx="5511174" cy="4627698"/>
          </a:xfrm>
        </p:spPr>
        <p:txBody>
          <a:bodyPr/>
          <a:lstStyle/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endParaRPr lang="en-US" altLang="ja-JP" sz="1200" dirty="0">
              <a:latin typeface="+mn-ea"/>
              <a:ea typeface="+mn-ea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E1C0D-6538-4C4A-9EF4-3A7D5094F2B5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83669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88499" y="4821103"/>
            <a:ext cx="5511174" cy="4627698"/>
          </a:xfrm>
        </p:spPr>
        <p:txBody>
          <a:bodyPr/>
          <a:lstStyle/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endParaRPr lang="en-US" altLang="ja-JP" sz="1200" dirty="0">
              <a:latin typeface="+mn-ea"/>
              <a:ea typeface="+mn-ea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E1C0D-6538-4C4A-9EF4-3A7D5094F2B5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95737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88499" y="4821103"/>
            <a:ext cx="5511174" cy="4627698"/>
          </a:xfrm>
        </p:spPr>
        <p:txBody>
          <a:bodyPr/>
          <a:lstStyle/>
          <a:p>
            <a:endParaRPr lang="en-US" altLang="ja-JP" dirty="0">
              <a:latin typeface="+mn-lt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E1C0D-6538-4C4A-9EF4-3A7D5094F2B5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011690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C6F5124-4FB2-415F-80F3-CE9DC144EC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E1C0D-6538-4C4A-9EF4-3A7D5094F2B5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20348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88499" y="4821102"/>
            <a:ext cx="5511174" cy="5333551"/>
          </a:xfrm>
        </p:spPr>
        <p:txBody>
          <a:bodyPr/>
          <a:lstStyle/>
          <a:p>
            <a:endParaRPr kumimoji="1" lang="en-US" altLang="ja-JP" dirty="0">
              <a:latin typeface="+mn-lt"/>
            </a:endParaRPr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E5E82146-194D-4969-AC69-FD63742B9F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E1C0D-6538-4C4A-9EF4-3A7D5094F2B5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853256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>
              <a:latin typeface="+mn-lt"/>
            </a:endParaRPr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DFB6D06-D974-4D63-AF61-08A5A6A206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E1C0D-6538-4C4A-9EF4-3A7D5094F2B5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4313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88499" y="4821103"/>
            <a:ext cx="5511174" cy="4627698"/>
          </a:xfrm>
        </p:spPr>
        <p:txBody>
          <a:bodyPr/>
          <a:lstStyle/>
          <a:p>
            <a:endParaRPr lang="ja-JP" altLang="en-US" dirty="0">
              <a:latin typeface="+mn-ea"/>
              <a:ea typeface="+mn-ea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E1C0D-6538-4C4A-9EF4-3A7D5094F2B5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08453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>
              <a:latin typeface="+mn-lt"/>
            </a:endParaRPr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7433AE8A-8479-42D0-A289-082D44CCE1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E1C0D-6538-4C4A-9EF4-3A7D5094F2B5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87133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88499" y="4821103"/>
            <a:ext cx="5511174" cy="4627698"/>
          </a:xfrm>
        </p:spPr>
        <p:txBody>
          <a:bodyPr/>
          <a:lstStyle/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endParaRPr lang="en-US" altLang="ja-JP" sz="1200" dirty="0">
              <a:latin typeface="+mn-ea"/>
              <a:ea typeface="+mn-ea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E1C0D-6538-4C4A-9EF4-3A7D5094F2B5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67307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>
              <a:latin typeface="+mn-lt"/>
            </a:endParaRPr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FDD24C4-643C-4008-99B6-74F4385E2A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E1C0D-6538-4C4A-9EF4-3A7D5094F2B5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22703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88499" y="4821103"/>
            <a:ext cx="5511174" cy="4627698"/>
          </a:xfrm>
        </p:spPr>
        <p:txBody>
          <a:bodyPr/>
          <a:lstStyle/>
          <a:p>
            <a:endParaRPr lang="ja-JP" altLang="en-US" dirty="0">
              <a:latin typeface="+mn-lt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E1C0D-6538-4C4A-9EF4-3A7D5094F2B5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77506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88499" y="4821103"/>
            <a:ext cx="5511174" cy="4627698"/>
          </a:xfrm>
        </p:spPr>
        <p:txBody>
          <a:bodyPr/>
          <a:lstStyle/>
          <a:p>
            <a:endParaRPr lang="ja-JP" altLang="en-US" dirty="0">
              <a:latin typeface="+mn-ea"/>
              <a:ea typeface="+mn-ea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E1C0D-6538-4C4A-9EF4-3A7D5094F2B5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53587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48E2B35-4172-4E74-AF71-6FA719C898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E1C0D-6538-4C4A-9EF4-3A7D5094F2B5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7880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36AAA25-EF53-430B-AC34-BEF760D46F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76C6096E-DF4F-4460-8CFA-BAEB86B99D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B0A4E6B-38B6-4C0D-8119-382C58D0E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07DF7-7319-48A4-80EF-5AC8539450E0}" type="datetime1">
              <a:rPr kumimoji="1" lang="ja-JP" altLang="en-US" smtClean="0"/>
              <a:t>2024/10/16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5FD037D-7C28-4B57-AAF4-B6E7F9A25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CD16B61-4261-4E5D-A58F-4BE040B88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9634D-55F7-4173-B6C4-995278EB7A7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065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6610AA6-14C7-4BF1-A1AC-9F0CC844D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79B5D142-89A5-473E-85BA-1C33517740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47A4A9A-4D53-4199-87DF-793F38728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715B4-6D38-4B7B-AAE8-2BE05F928414}" type="datetime1">
              <a:rPr kumimoji="1" lang="ja-JP" altLang="en-US" smtClean="0"/>
              <a:t>2024/10/16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A673739-76D7-443B-BF43-E2616FCEA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7C8894C-D3E7-4C0A-A2D5-B9BF2D909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9634D-55F7-4173-B6C4-995278EB7A7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3752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6E16A2FC-01DC-43BF-95ED-B02591D814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AADE7CD9-3C37-4023-8C05-1C08A2EF16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B76062C-8E0C-45DB-AD6F-456FAF88D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F4EDF-4EF0-43CF-ABFD-A5D9FC4EA033}" type="datetime1">
              <a:rPr kumimoji="1" lang="ja-JP" altLang="en-US" smtClean="0"/>
              <a:t>2024/10/16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EAE4EF2-9007-493F-AE07-F2F5E8217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C55E3A3-B73F-4F29-B5A8-7BD43DA52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9634D-55F7-4173-B6C4-995278EB7A7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3742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3EDDAED-42B9-405B-98D7-F38A5D86A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61BBECA-959E-42BF-B8D7-1E2DD54901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73BF653-EA75-4F63-9F7E-2C5A3C901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28F40-1F16-440F-87F5-8A3D99C0A30E}" type="datetime1">
              <a:rPr kumimoji="1" lang="ja-JP" altLang="en-US" smtClean="0"/>
              <a:t>2024/10/16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5848FB2-8CE4-4976-A995-283600790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7FA99F7-6BE7-4711-A5DA-8F8553A77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9634D-55F7-4173-B6C4-995278EB7A7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6227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C4EF2AB-AAF4-4A4E-942A-E2371000D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BF63648-77C0-482C-854F-D32A1A258D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ACD5C06-A0AF-4289-A40B-23AD2DB3A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3D24-71BA-49BD-A5D7-9815E87A4309}" type="datetime1">
              <a:rPr kumimoji="1" lang="ja-JP" altLang="en-US" smtClean="0"/>
              <a:t>2024/10/16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5FB7A9F-B9F6-4CF5-936E-FC5F0D1E1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78C65B3-2986-4AE4-B49D-3C200AFFB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9634D-55F7-4173-B6C4-995278EB7A7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7283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5C71FF9-13C9-4742-9750-9745A82FF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92D18F2-AE46-42CD-B966-67764CBF6E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075EDB8-A8D0-4A1A-B2E4-20530B65E6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A59C563-AD02-43BA-B7BE-66067ED49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859FF-EC5F-45C5-B11E-A4CE1DB9B7A6}" type="datetime1">
              <a:rPr kumimoji="1" lang="ja-JP" altLang="en-US" smtClean="0"/>
              <a:t>2024/10/16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E0321EE-4F9B-4E44-B2CC-454EE3D6E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5E044D7-1B79-4914-B36D-6FB932761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9634D-55F7-4173-B6C4-995278EB7A7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3617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BA5687C-89F3-4703-BB79-374D5D869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2C44536-4D49-4BEF-A0AD-2F6240A908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5C91AB2-D0C4-4D52-A4B4-BB504E9F85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B0A8313B-E0F4-49FB-98D3-3288FE962A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AC7330C0-3969-4C39-9E09-D7C8500C24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A2A88EB1-08C2-4F39-B5D4-A96C53C51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D86EE-9CF3-461E-A736-7E2CA440A67B}" type="datetime1">
              <a:rPr kumimoji="1" lang="ja-JP" altLang="en-US" smtClean="0"/>
              <a:t>2024/10/16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AA4509BF-E572-4901-911B-51D53953B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05073FBB-C28E-4EB3-9DA6-D2021C15B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9634D-55F7-4173-B6C4-995278EB7A7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1052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F48F03A-119C-455E-B387-5933E4337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283B674D-B2E2-4324-B2CD-19CDB2021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B68F1-1065-4293-B63D-F2945B790B88}" type="datetime1">
              <a:rPr kumimoji="1" lang="ja-JP" altLang="en-US" smtClean="0"/>
              <a:t>2024/10/16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61284B37-3BAD-4DA3-879A-BF797A22A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44B467D-C22E-4186-98EC-2F5BECDEE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9634D-55F7-4173-B6C4-995278EB7A7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8520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8F10E0A9-DB6F-4461-88C0-6C443048A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BE5E2-711A-49BC-8D16-10075BD831C6}" type="datetime1">
              <a:rPr kumimoji="1" lang="ja-JP" altLang="en-US" smtClean="0"/>
              <a:t>2024/10/16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5DB70B28-4B20-4A0A-97AE-5909062F2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2B3D140-0497-4C7F-B1CB-2803ACB00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9634D-55F7-4173-B6C4-995278EB7A7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4083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663B444-8C08-4846-911C-E01C0BF8B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E93D4FA-E7D7-4F53-ADD7-B3CF5BA24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FAA3A737-3E68-4204-85EB-9E97011D27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AC2EC85-258F-43D1-9828-301F85ABE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3A6ED-C8EF-4989-AA3D-8E06F966FC36}" type="datetime1">
              <a:rPr kumimoji="1" lang="ja-JP" altLang="en-US" smtClean="0"/>
              <a:t>2024/10/16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AEFC91D-ED1F-4030-9220-B98128750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05261A5-A17F-4954-B464-16E8AD919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9634D-55F7-4173-B6C4-995278EB7A7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0397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E359BE6-5085-45F1-8CEE-6D616F90C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EB00F24E-0F6C-44C7-88AF-BA39858A35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14938C70-335C-4C03-94ED-410901D2D6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388374C-AB59-4246-B6DA-EBB2E72DE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73441-BCF6-42EA-AB79-26F774CC67E5}" type="datetime1">
              <a:rPr kumimoji="1" lang="ja-JP" altLang="en-US" smtClean="0"/>
              <a:t>2024/10/16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CFC195F-6565-4946-B33D-5BA483C60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424B4CF-565F-47C3-AF24-4FE7238B5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9634D-55F7-4173-B6C4-995278EB7A7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8817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3A7DF386-208C-4124-A85A-F9DDC2C0B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8890237-44D5-4890-A08D-B85452ED4B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9EC27ED-0A83-40C8-A52E-222A190E35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2B1B4D-40BD-4F63-ABE2-5AA1E2276985}" type="datetime1">
              <a:rPr kumimoji="1" lang="ja-JP" altLang="en-US" smtClean="0"/>
              <a:t>2024/10/16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FDF21E9-ECA3-4680-B3B5-5E5316E217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B21A736-3570-4568-B37E-664C134F54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B9634D-55F7-4173-B6C4-995278EB7A7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2111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6" r:id="rId1"/>
    <p:sldLayoutId id="2147484327" r:id="rId2"/>
    <p:sldLayoutId id="2147484328" r:id="rId3"/>
    <p:sldLayoutId id="2147484329" r:id="rId4"/>
    <p:sldLayoutId id="2147484330" r:id="rId5"/>
    <p:sldLayoutId id="2147484331" r:id="rId6"/>
    <p:sldLayoutId id="2147484332" r:id="rId7"/>
    <p:sldLayoutId id="2147484333" r:id="rId8"/>
    <p:sldLayoutId id="2147484334" r:id="rId9"/>
    <p:sldLayoutId id="2147484335" r:id="rId10"/>
    <p:sldLayoutId id="214748433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1317A44A-F23D-4D8A-A593-7B31FB6073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88" r="7534" b="10988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24" name="サブタイトル 2"/>
          <p:cNvSpPr txBox="1">
            <a:spLocks/>
          </p:cNvSpPr>
          <p:nvPr/>
        </p:nvSpPr>
        <p:spPr>
          <a:xfrm>
            <a:off x="6096000" y="5744291"/>
            <a:ext cx="5680269" cy="365125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ja-JP" sz="2000" b="1" spc="100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UD デジタル 教科書体 NK-R" panose="02020400000000000000" pitchFamily="18" charset="-128"/>
                <a:cs typeface="Arial" panose="020B0604020202020204" pitchFamily="34" charset="0"/>
              </a:rPr>
              <a:t>Hideyasu</a:t>
            </a:r>
            <a:r>
              <a:rPr lang="en-US" altLang="ja-JP" sz="2000" b="1" spc="1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UD デジタル 教科書体 NK-R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en-US" altLang="ja-JP" sz="2000" b="1" spc="100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UD デジタル 教科書体 NK-R" panose="02020400000000000000" pitchFamily="18" charset="-128"/>
                <a:cs typeface="Arial" panose="020B0604020202020204" pitchFamily="34" charset="0"/>
              </a:rPr>
              <a:t>Kiyomoto</a:t>
            </a:r>
            <a:r>
              <a:rPr lang="en-US" altLang="ja-JP" sz="2000" b="1" spc="1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UD デジタル 教科書体 NK-R" panose="02020400000000000000" pitchFamily="18" charset="-128"/>
                <a:cs typeface="Arial" panose="020B0604020202020204" pitchFamily="34" charset="0"/>
              </a:rPr>
              <a:t>, Mayor of Himeji City</a:t>
            </a:r>
            <a:endParaRPr lang="en-US" altLang="ja-JP" sz="3200" b="1" spc="100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UD デジタル 教科書体 NK-R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25" name="タイトル 1"/>
          <p:cNvSpPr txBox="1">
            <a:spLocks/>
          </p:cNvSpPr>
          <p:nvPr/>
        </p:nvSpPr>
        <p:spPr>
          <a:xfrm>
            <a:off x="1641927" y="1108292"/>
            <a:ext cx="8908143" cy="1399530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Walkability in Himeji City</a:t>
            </a:r>
          </a:p>
          <a:p>
            <a:pPr algn="ctr">
              <a:lnSpc>
                <a:spcPct val="100000"/>
              </a:lnSpc>
            </a:pPr>
            <a:r>
              <a:rPr lang="en-US" altLang="ja-JP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Beginning with One Main Street</a:t>
            </a:r>
          </a:p>
        </p:txBody>
      </p:sp>
      <p:sp>
        <p:nvSpPr>
          <p:cNvPr id="27" name="サブタイトル 2"/>
          <p:cNvSpPr txBox="1">
            <a:spLocks/>
          </p:cNvSpPr>
          <p:nvPr/>
        </p:nvSpPr>
        <p:spPr>
          <a:xfrm>
            <a:off x="7779657" y="6109416"/>
            <a:ext cx="3996612" cy="365125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ja-JP" sz="2000" b="1" spc="1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UD デジタル 教科書体 NK-R" panose="02020400000000000000" pitchFamily="18" charset="-128"/>
                <a:cs typeface="Arial" panose="020B0604020202020204" pitchFamily="34" charset="0"/>
              </a:rPr>
              <a:t>Tuesday, November 12, 2024</a:t>
            </a:r>
            <a:endParaRPr lang="en-US" altLang="ja-JP" sz="20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UD デジタル 教科書体 NK-R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28" name="タイトル 1"/>
          <p:cNvSpPr txBox="1">
            <a:spLocks/>
          </p:cNvSpPr>
          <p:nvPr/>
        </p:nvSpPr>
        <p:spPr>
          <a:xfrm>
            <a:off x="399121" y="502419"/>
            <a:ext cx="6858022" cy="368437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sz="2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UD デジタル 教科書体 NK-R" panose="02020400000000000000" pitchFamily="18" charset="-128"/>
                <a:cs typeface="Arial" panose="020B0604020202020204" pitchFamily="34" charset="0"/>
              </a:rPr>
              <a:t>19th World Conference of Historical Cities: Roundtable</a:t>
            </a:r>
          </a:p>
        </p:txBody>
      </p:sp>
    </p:spTree>
    <p:extLst>
      <p:ext uri="{BB962C8B-B14F-4D97-AF65-F5344CB8AC3E}">
        <p14:creationId xmlns:p14="http://schemas.microsoft.com/office/powerpoint/2010/main" val="10676923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図 20">
            <a:extLst>
              <a:ext uri="{FF2B5EF4-FFF2-40B4-BE49-F238E27FC236}">
                <a16:creationId xmlns:a16="http://schemas.microsoft.com/office/drawing/2014/main" id="{E946BF8C-12AB-4D8C-B4A0-4635FC42492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3945" y="4551324"/>
            <a:ext cx="3486895" cy="2327200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4E3CB9A4-2DF5-4A11-ACAD-255F09CB38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9509" y="4685758"/>
            <a:ext cx="3254640" cy="2172242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3B327E3A-DD9C-43AB-A029-624BAE055C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239" y="861233"/>
            <a:ext cx="6602761" cy="4406273"/>
          </a:xfrm>
          <a:prstGeom prst="rect">
            <a:avLst/>
          </a:prstGeom>
        </p:spPr>
      </p:pic>
      <p:sp>
        <p:nvSpPr>
          <p:cNvPr id="6" name="タイトル 5">
            <a:extLst>
              <a:ext uri="{FF2B5EF4-FFF2-40B4-BE49-F238E27FC236}">
                <a16:creationId xmlns:a16="http://schemas.microsoft.com/office/drawing/2014/main" id="{C38C9DE7-8B91-4E75-ACD2-A6579CC83E01}"/>
              </a:ext>
            </a:extLst>
          </p:cNvPr>
          <p:cNvSpPr txBox="1">
            <a:spLocks/>
          </p:cNvSpPr>
          <p:nvPr/>
        </p:nvSpPr>
        <p:spPr>
          <a:xfrm>
            <a:off x="58676" y="150933"/>
            <a:ext cx="12074647" cy="444929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kumimoji="1"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r>
              <a:rPr lang="en-US" altLang="ja-JP" sz="23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4. Expanding Walkability from </a:t>
            </a:r>
            <a:r>
              <a:rPr lang="en-US" altLang="ja-JP" sz="2300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Otemae-dori</a:t>
            </a:r>
            <a:r>
              <a:rPr lang="en-US" altLang="ja-JP" sz="23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 Street: Connecting to the Next Generation</a:t>
            </a:r>
          </a:p>
          <a:p>
            <a:endParaRPr lang="ja-JP" altLang="en-US" sz="23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endParaRPr lang="ja-JP" altLang="en-US" sz="23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0F47EDC3-3160-4FE8-877D-C1EF2BE97A1F}"/>
              </a:ext>
            </a:extLst>
          </p:cNvPr>
          <p:cNvCxnSpPr/>
          <p:nvPr/>
        </p:nvCxnSpPr>
        <p:spPr>
          <a:xfrm>
            <a:off x="0" y="699350"/>
            <a:ext cx="12192000" cy="0"/>
          </a:xfrm>
          <a:prstGeom prst="line">
            <a:avLst/>
          </a:prstGeom>
          <a:ln w="25400" cmpd="sng">
            <a:solidFill>
              <a:srgbClr val="6BA4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4B7411BE-AAB0-487D-8073-428568FACF41}"/>
              </a:ext>
            </a:extLst>
          </p:cNvPr>
          <p:cNvGrpSpPr/>
          <p:nvPr/>
        </p:nvGrpSpPr>
        <p:grpSpPr>
          <a:xfrm>
            <a:off x="1" y="861233"/>
            <a:ext cx="5689596" cy="6017291"/>
            <a:chOff x="1" y="861233"/>
            <a:chExt cx="5689596" cy="6017291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A81B60D0-17A3-45D6-8334-D45AFFE482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234" b="9397"/>
            <a:stretch/>
          </p:blipFill>
          <p:spPr>
            <a:xfrm>
              <a:off x="1" y="861233"/>
              <a:ext cx="5689596" cy="6017291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</p:spPr>
        </p:pic>
        <p:sp>
          <p:nvSpPr>
            <p:cNvPr id="2" name="正方形/長方形 1">
              <a:extLst>
                <a:ext uri="{FF2B5EF4-FFF2-40B4-BE49-F238E27FC236}">
                  <a16:creationId xmlns:a16="http://schemas.microsoft.com/office/drawing/2014/main" id="{FB7FDB77-9005-47C1-BB83-19BEEBA618BE}"/>
                </a:ext>
              </a:extLst>
            </p:cNvPr>
            <p:cNvSpPr/>
            <p:nvPr/>
          </p:nvSpPr>
          <p:spPr>
            <a:xfrm>
              <a:off x="2949357" y="1487049"/>
              <a:ext cx="1593613" cy="420914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ja-JP" dirty="0">
                  <a:solidFill>
                    <a:schemeClr val="bg1"/>
                  </a:solidFill>
                  <a:latin typeface="Arial" panose="020B0604020202020204" pitchFamily="34" charset="0"/>
                  <a:ea typeface="メイリオ" panose="020B0604030504040204" pitchFamily="50" charset="-128"/>
                  <a:cs typeface="Arial" panose="020B0604020202020204" pitchFamily="34" charset="0"/>
                </a:rPr>
                <a:t>Himeji Castle</a:t>
              </a:r>
              <a:endParaRPr kumimoji="1" lang="ja-JP" altLang="en-US" dirty="0">
                <a:solidFill>
                  <a:schemeClr val="bg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endParaRPr>
            </a:p>
          </p:txBody>
        </p:sp>
        <p:cxnSp>
          <p:nvCxnSpPr>
            <p:cNvPr id="14" name="直線コネクタ 13">
              <a:extLst>
                <a:ext uri="{FF2B5EF4-FFF2-40B4-BE49-F238E27FC236}">
                  <a16:creationId xmlns:a16="http://schemas.microsoft.com/office/drawing/2014/main" id="{160B3DF7-C171-4716-9558-E5221EF155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31025" y="2463332"/>
              <a:ext cx="527190" cy="2124951"/>
            </a:xfrm>
            <a:prstGeom prst="line">
              <a:avLst/>
            </a:prstGeom>
            <a:ln w="57150">
              <a:solidFill>
                <a:srgbClr val="00D647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id="{EC540FF8-AABF-4AD8-9B27-34510C3209EF}"/>
                </a:ext>
              </a:extLst>
            </p:cNvPr>
            <p:cNvSpPr/>
            <p:nvPr/>
          </p:nvSpPr>
          <p:spPr>
            <a:xfrm>
              <a:off x="1505378" y="4694721"/>
              <a:ext cx="1613422" cy="342171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ja-JP" dirty="0">
                  <a:solidFill>
                    <a:schemeClr val="bg1"/>
                  </a:solidFill>
                  <a:latin typeface="Arial" panose="020B0604020202020204" pitchFamily="34" charset="0"/>
                  <a:ea typeface="メイリオ" panose="020B0604030504040204" pitchFamily="50" charset="-128"/>
                  <a:cs typeface="Arial" panose="020B0604020202020204" pitchFamily="34" charset="0"/>
                </a:rPr>
                <a:t>Himeji Station</a:t>
              </a:r>
              <a:endParaRPr kumimoji="1" lang="ja-JP" altLang="en-US" dirty="0">
                <a:solidFill>
                  <a:schemeClr val="bg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5CBCCCB0-8AB3-4A49-A2CB-FABA16C25777}"/>
                </a:ext>
              </a:extLst>
            </p:cNvPr>
            <p:cNvSpPr/>
            <p:nvPr/>
          </p:nvSpPr>
          <p:spPr>
            <a:xfrm>
              <a:off x="1797520" y="3560213"/>
              <a:ext cx="2147941" cy="342170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ja-JP" dirty="0" err="1">
                  <a:solidFill>
                    <a:schemeClr val="bg1"/>
                  </a:solidFill>
                  <a:latin typeface="Arial" panose="020B0604020202020204" pitchFamily="34" charset="0"/>
                  <a:ea typeface="メイリオ" panose="020B0604030504040204" pitchFamily="50" charset="-128"/>
                  <a:cs typeface="Arial" panose="020B0604020202020204" pitchFamily="34" charset="0"/>
                </a:rPr>
                <a:t>Otemae-dori</a:t>
              </a:r>
              <a:r>
                <a:rPr lang="en-US" altLang="ja-JP" dirty="0">
                  <a:solidFill>
                    <a:schemeClr val="bg1"/>
                  </a:solidFill>
                  <a:latin typeface="Arial" panose="020B0604020202020204" pitchFamily="34" charset="0"/>
                  <a:ea typeface="メイリオ" panose="020B0604030504040204" pitchFamily="50" charset="-128"/>
                  <a:cs typeface="Arial" panose="020B0604020202020204" pitchFamily="34" charset="0"/>
                </a:rPr>
                <a:t> Street</a:t>
              </a:r>
              <a:endParaRPr kumimoji="1" lang="ja-JP" altLang="en-US" dirty="0">
                <a:solidFill>
                  <a:schemeClr val="bg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17" name="楕円 16">
              <a:extLst>
                <a:ext uri="{FF2B5EF4-FFF2-40B4-BE49-F238E27FC236}">
                  <a16:creationId xmlns:a16="http://schemas.microsoft.com/office/drawing/2014/main" id="{D26F172E-228E-4824-B555-B57CA402A2B2}"/>
                </a:ext>
              </a:extLst>
            </p:cNvPr>
            <p:cNvSpPr/>
            <p:nvPr/>
          </p:nvSpPr>
          <p:spPr>
            <a:xfrm>
              <a:off x="2361718" y="2356894"/>
              <a:ext cx="730390" cy="673017"/>
            </a:xfrm>
            <a:prstGeom prst="ellipse">
              <a:avLst/>
            </a:prstGeom>
            <a:solidFill>
              <a:srgbClr val="FF6600">
                <a:alpha val="56000"/>
              </a:srgb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</a:endParaRPr>
            </a:p>
          </p:txBody>
        </p:sp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E97FDCC3-2BB8-4B90-AB3D-A95470F38782}"/>
                </a:ext>
              </a:extLst>
            </p:cNvPr>
            <p:cNvSpPr/>
            <p:nvPr/>
          </p:nvSpPr>
          <p:spPr>
            <a:xfrm>
              <a:off x="1197412" y="2267803"/>
              <a:ext cx="1405549" cy="34217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ja-JP" dirty="0" err="1">
                  <a:solidFill>
                    <a:schemeClr val="bg1"/>
                  </a:solidFill>
                  <a:latin typeface="Arial" panose="020B0604020202020204" pitchFamily="34" charset="0"/>
                  <a:ea typeface="メイリオ" panose="020B0604030504040204" pitchFamily="50" charset="-128"/>
                  <a:cs typeface="Arial" panose="020B0604020202020204" pitchFamily="34" charset="0"/>
                </a:rPr>
                <a:t>Hakurocho</a:t>
              </a:r>
              <a:endParaRPr kumimoji="1" lang="ja-JP" altLang="en-US" dirty="0">
                <a:solidFill>
                  <a:schemeClr val="bg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endParaRPr>
            </a:p>
          </p:txBody>
        </p:sp>
      </p:grp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3538CA3-4746-49B4-AAF8-A16835B1968D}"/>
              </a:ext>
            </a:extLst>
          </p:cNvPr>
          <p:cNvSpPr/>
          <p:nvPr/>
        </p:nvSpPr>
        <p:spPr>
          <a:xfrm>
            <a:off x="3894026" y="6437086"/>
            <a:ext cx="1695213" cy="420914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― </a:t>
            </a:r>
            <a:r>
              <a:rPr lang="en-US" altLang="ja-JP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Basic Planning Area</a:t>
            </a:r>
            <a:endParaRPr kumimoji="1" lang="ja-JP" altLang="en-US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1182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>
            <a:extLst>
              <a:ext uri="{FF2B5EF4-FFF2-40B4-BE49-F238E27FC236}">
                <a16:creationId xmlns:a16="http://schemas.microsoft.com/office/drawing/2014/main" id="{0F4224B0-25BB-4557-AA2B-0773177AC3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118" r="16956"/>
          <a:stretch/>
        </p:blipFill>
        <p:spPr bwMode="auto">
          <a:xfrm>
            <a:off x="5450732" y="3619042"/>
            <a:ext cx="3637352" cy="325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1DBF4524-6B8A-4F1B-9C09-AB9CEA693E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4343" y="3662807"/>
            <a:ext cx="3207657" cy="3207657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21C778A3-2533-4113-BC2E-9F603305F1E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60" b="7999"/>
          <a:stretch/>
        </p:blipFill>
        <p:spPr>
          <a:xfrm>
            <a:off x="5493897" y="856838"/>
            <a:ext cx="6698102" cy="2875596"/>
          </a:xfrm>
          <a:prstGeom prst="rect">
            <a:avLst/>
          </a:prstGeom>
        </p:spPr>
      </p:pic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4CAF6808-3726-4651-8D5B-8B9B5570E9BC}"/>
              </a:ext>
            </a:extLst>
          </p:cNvPr>
          <p:cNvCxnSpPr/>
          <p:nvPr/>
        </p:nvCxnSpPr>
        <p:spPr>
          <a:xfrm>
            <a:off x="0" y="699350"/>
            <a:ext cx="12192000" cy="0"/>
          </a:xfrm>
          <a:prstGeom prst="line">
            <a:avLst/>
          </a:prstGeom>
          <a:ln w="25400" cmpd="sng">
            <a:solidFill>
              <a:srgbClr val="6BA4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39DDC08D-5199-487D-9404-22044258AF99}"/>
              </a:ext>
            </a:extLst>
          </p:cNvPr>
          <p:cNvGrpSpPr/>
          <p:nvPr/>
        </p:nvGrpSpPr>
        <p:grpSpPr>
          <a:xfrm>
            <a:off x="1" y="861233"/>
            <a:ext cx="5689596" cy="6017291"/>
            <a:chOff x="1" y="861233"/>
            <a:chExt cx="5689596" cy="6017291"/>
          </a:xfrm>
        </p:grpSpPr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2A7308BE-7C53-4FA0-A7AD-199FAA680F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234" b="9397"/>
            <a:stretch/>
          </p:blipFill>
          <p:spPr>
            <a:xfrm>
              <a:off x="1" y="861233"/>
              <a:ext cx="5689596" cy="6017291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</p:spPr>
        </p:pic>
        <p:cxnSp>
          <p:nvCxnSpPr>
            <p:cNvPr id="12" name="直線コネクタ 11">
              <a:extLst>
                <a:ext uri="{FF2B5EF4-FFF2-40B4-BE49-F238E27FC236}">
                  <a16:creationId xmlns:a16="http://schemas.microsoft.com/office/drawing/2014/main" id="{1EFF0A9E-A60E-49CB-AD19-E73B40BACD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31025" y="2463332"/>
              <a:ext cx="527190" cy="2124951"/>
            </a:xfrm>
            <a:prstGeom prst="line">
              <a:avLst/>
            </a:prstGeom>
            <a:ln w="57150">
              <a:solidFill>
                <a:srgbClr val="00D647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楕円 15">
              <a:extLst>
                <a:ext uri="{FF2B5EF4-FFF2-40B4-BE49-F238E27FC236}">
                  <a16:creationId xmlns:a16="http://schemas.microsoft.com/office/drawing/2014/main" id="{FA016F50-B0A2-43D3-BC33-5D242499269D}"/>
                </a:ext>
              </a:extLst>
            </p:cNvPr>
            <p:cNvSpPr/>
            <p:nvPr/>
          </p:nvSpPr>
          <p:spPr>
            <a:xfrm>
              <a:off x="1500886" y="3864557"/>
              <a:ext cx="1138924" cy="814499"/>
            </a:xfrm>
            <a:prstGeom prst="ellipse">
              <a:avLst/>
            </a:prstGeom>
            <a:solidFill>
              <a:srgbClr val="FF6600">
                <a:alpha val="56000"/>
              </a:srgb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</a:endParaRPr>
            </a:p>
          </p:txBody>
        </p:sp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E474A96A-D330-48C1-A613-3961B8485107}"/>
                </a:ext>
              </a:extLst>
            </p:cNvPr>
            <p:cNvSpPr/>
            <p:nvPr/>
          </p:nvSpPr>
          <p:spPr>
            <a:xfrm>
              <a:off x="245089" y="3681024"/>
              <a:ext cx="2040848" cy="42091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ja-JP" dirty="0">
                  <a:solidFill>
                    <a:schemeClr val="bg1"/>
                  </a:solidFill>
                  <a:latin typeface="Arial" panose="020B0604020202020204" pitchFamily="34" charset="0"/>
                  <a:ea typeface="メイリオ" panose="020B0604030504040204" pitchFamily="50" charset="-128"/>
                  <a:cs typeface="Arial" panose="020B0604020202020204" pitchFamily="34" charset="0"/>
                </a:rPr>
                <a:t>Station West Area</a:t>
              </a:r>
              <a:endParaRPr kumimoji="1" lang="ja-JP" altLang="en-US" dirty="0">
                <a:solidFill>
                  <a:schemeClr val="bg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endParaRPr>
            </a:p>
          </p:txBody>
        </p:sp>
      </p:grpSp>
      <p:sp>
        <p:nvSpPr>
          <p:cNvPr id="19" name="タイトル 5">
            <a:extLst>
              <a:ext uri="{FF2B5EF4-FFF2-40B4-BE49-F238E27FC236}">
                <a16:creationId xmlns:a16="http://schemas.microsoft.com/office/drawing/2014/main" id="{95190D14-5240-4142-9AC9-BFF4F6FD5FFE}"/>
              </a:ext>
            </a:extLst>
          </p:cNvPr>
          <p:cNvSpPr txBox="1">
            <a:spLocks/>
          </p:cNvSpPr>
          <p:nvPr/>
        </p:nvSpPr>
        <p:spPr>
          <a:xfrm>
            <a:off x="58676" y="150933"/>
            <a:ext cx="12074647" cy="444929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kumimoji="1"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r>
              <a:rPr lang="en-US" altLang="ja-JP" sz="23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4. Expanding Walkability from </a:t>
            </a:r>
            <a:r>
              <a:rPr lang="en-US" altLang="ja-JP" sz="2300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Otemae-dori</a:t>
            </a:r>
            <a:r>
              <a:rPr lang="en-US" altLang="ja-JP" sz="23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 Street: Connecting to the Next Generation</a:t>
            </a:r>
          </a:p>
          <a:p>
            <a:endParaRPr lang="ja-JP" altLang="en-US" sz="23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endParaRPr lang="ja-JP" altLang="en-US" sz="23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3EA2F3CF-0980-46B5-BE31-D7FCB9951C2E}"/>
              </a:ext>
            </a:extLst>
          </p:cNvPr>
          <p:cNvSpPr/>
          <p:nvPr/>
        </p:nvSpPr>
        <p:spPr>
          <a:xfrm>
            <a:off x="2949357" y="1487049"/>
            <a:ext cx="1593613" cy="42091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schemeClr val="bg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Himeji Castle</a:t>
            </a:r>
            <a:endParaRPr kumimoji="1" lang="ja-JP" altLang="en-US" dirty="0">
              <a:solidFill>
                <a:schemeClr val="bg1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E0B98215-6FE0-4BA7-8E66-8E37087C442B}"/>
              </a:ext>
            </a:extLst>
          </p:cNvPr>
          <p:cNvSpPr/>
          <p:nvPr/>
        </p:nvSpPr>
        <p:spPr>
          <a:xfrm>
            <a:off x="1770828" y="2865284"/>
            <a:ext cx="2147941" cy="34217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dirty="0" err="1">
                <a:solidFill>
                  <a:schemeClr val="bg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Otemae-dori</a:t>
            </a:r>
            <a:r>
              <a:rPr lang="en-US" altLang="ja-JP" dirty="0">
                <a:solidFill>
                  <a:schemeClr val="bg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 Street</a:t>
            </a:r>
            <a:endParaRPr kumimoji="1" lang="ja-JP" altLang="en-US" dirty="0">
              <a:solidFill>
                <a:schemeClr val="bg1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3F63F91E-5C72-4D0D-AE90-43587F60B217}"/>
              </a:ext>
            </a:extLst>
          </p:cNvPr>
          <p:cNvSpPr/>
          <p:nvPr/>
        </p:nvSpPr>
        <p:spPr>
          <a:xfrm>
            <a:off x="1505378" y="4694721"/>
            <a:ext cx="1613422" cy="34217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schemeClr val="bg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Himeji Station</a:t>
            </a:r>
            <a:endParaRPr kumimoji="1" lang="ja-JP" altLang="en-US" dirty="0">
              <a:solidFill>
                <a:schemeClr val="bg1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FCD1C3AC-677E-40C9-9213-769A773C9329}"/>
              </a:ext>
            </a:extLst>
          </p:cNvPr>
          <p:cNvSpPr/>
          <p:nvPr/>
        </p:nvSpPr>
        <p:spPr>
          <a:xfrm>
            <a:off x="3894026" y="6437086"/>
            <a:ext cx="1695213" cy="420914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― </a:t>
            </a:r>
            <a:r>
              <a:rPr lang="en-US" altLang="ja-JP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Basic Planning Area</a:t>
            </a:r>
            <a:endParaRPr kumimoji="1" lang="ja-JP" altLang="en-US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7613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>
            <a:extLst>
              <a:ext uri="{FF2B5EF4-FFF2-40B4-BE49-F238E27FC236}">
                <a16:creationId xmlns:a16="http://schemas.microsoft.com/office/drawing/2014/main" id="{216BB696-691C-41DC-B4CA-AA4EF42DE5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4" r="19966"/>
          <a:stretch/>
        </p:blipFill>
        <p:spPr>
          <a:xfrm>
            <a:off x="8109100" y="1414136"/>
            <a:ext cx="4082900" cy="5443867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00F843A1-08B7-4C56-AFC0-D0F38FEB78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80485" y="2094619"/>
            <a:ext cx="5443866" cy="4082900"/>
          </a:xfrm>
          <a:prstGeom prst="rect">
            <a:avLst/>
          </a:prstGeom>
        </p:spPr>
      </p:pic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5B753C95-5ACE-4144-8352-F89D05C03B2B}"/>
              </a:ext>
            </a:extLst>
          </p:cNvPr>
          <p:cNvCxnSpPr/>
          <p:nvPr/>
        </p:nvCxnSpPr>
        <p:spPr>
          <a:xfrm>
            <a:off x="0" y="699350"/>
            <a:ext cx="12192000" cy="0"/>
          </a:xfrm>
          <a:prstGeom prst="line">
            <a:avLst/>
          </a:prstGeom>
          <a:ln w="25400" cmpd="sng">
            <a:solidFill>
              <a:srgbClr val="6BA4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タイトル 5">
            <a:extLst>
              <a:ext uri="{FF2B5EF4-FFF2-40B4-BE49-F238E27FC236}">
                <a16:creationId xmlns:a16="http://schemas.microsoft.com/office/drawing/2014/main" id="{0B2720C1-D52E-46AA-92F7-122CC83949EF}"/>
              </a:ext>
            </a:extLst>
          </p:cNvPr>
          <p:cNvSpPr txBox="1">
            <a:spLocks/>
          </p:cNvSpPr>
          <p:nvPr/>
        </p:nvSpPr>
        <p:spPr>
          <a:xfrm>
            <a:off x="0" y="804862"/>
            <a:ext cx="12192000" cy="503763"/>
          </a:xfrm>
          <a:prstGeom prst="rect">
            <a:avLst/>
          </a:prstGeom>
          <a:solidFill>
            <a:schemeClr val="accent6">
              <a:lumMod val="40000"/>
              <a:lumOff val="60000"/>
              <a:alpha val="59000"/>
            </a:schemeClr>
          </a:solidFill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kumimoji="1"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ja-JP" sz="28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Reflections on Renovation-based Development</a:t>
            </a:r>
            <a:endParaRPr lang="ja-JP" altLang="en-US" sz="28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57838914-FE7E-4CA4-9532-EF876861D4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8" r="12190"/>
          <a:stretch/>
        </p:blipFill>
        <p:spPr>
          <a:xfrm>
            <a:off x="3271988" y="1414136"/>
            <a:ext cx="5648023" cy="5443864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6AE183D-301B-4E1B-9697-C2E7F2EE93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580" y="1557976"/>
            <a:ext cx="10532838" cy="118448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xtLst/>
        </p:spPr>
        <p:txBody>
          <a:bodyPr/>
          <a:lstStyle>
            <a:lvl1pPr indent="-341313" eaLnBrk="0" hangingPunct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ja-JP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anose="020B0604030504040204" pitchFamily="50" charset="-128"/>
                <a:cs typeface="Arial" panose="020B0604020202020204" pitchFamily="34" charset="0"/>
              </a:rPr>
              <a:t>Because we took over the entire store,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ja-JP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anose="020B0604030504040204" pitchFamily="50" charset="-128"/>
                <a:cs typeface="Arial" panose="020B0604020202020204" pitchFamily="34" charset="0"/>
              </a:rPr>
              <a:t>we were able to smoothly become part of the community.</a:t>
            </a:r>
            <a:endParaRPr lang="ja-JP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id="{A1C514C1-8E45-49BF-8161-957ED9AC46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655" y="5162723"/>
            <a:ext cx="11872688" cy="154434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xtLst/>
        </p:spPr>
        <p:txBody>
          <a:bodyPr/>
          <a:lstStyle>
            <a:lvl1pPr indent="-341313" eaLnBrk="0" hangingPunct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ja-JP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anose="020B0604030504040204" pitchFamily="50" charset="-128"/>
                <a:cs typeface="Arial" panose="020B0604020202020204" pitchFamily="34" charset="0"/>
              </a:rPr>
              <a:t>The connections are still at the stage where they are forming lines from dots.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ja-JP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anose="020B0604030504040204" pitchFamily="50" charset="-128"/>
                <a:cs typeface="Arial" panose="020B0604020202020204" pitchFamily="34" charset="0"/>
              </a:rPr>
              <a:t>We hope to work together with other areas to create a broader and more extensive network.</a:t>
            </a:r>
            <a:endParaRPr lang="ja-JP" altLang="en-US" sz="2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1" name="タイトル 5">
            <a:extLst>
              <a:ext uri="{FF2B5EF4-FFF2-40B4-BE49-F238E27FC236}">
                <a16:creationId xmlns:a16="http://schemas.microsoft.com/office/drawing/2014/main" id="{9DCD59F3-8E7E-43CF-992D-72EF5313F76C}"/>
              </a:ext>
            </a:extLst>
          </p:cNvPr>
          <p:cNvSpPr txBox="1">
            <a:spLocks/>
          </p:cNvSpPr>
          <p:nvPr/>
        </p:nvSpPr>
        <p:spPr>
          <a:xfrm>
            <a:off x="58676" y="150933"/>
            <a:ext cx="12074647" cy="444929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kumimoji="1"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r>
              <a:rPr lang="en-US" altLang="ja-JP" sz="23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4. Expanding Walkability from </a:t>
            </a:r>
            <a:r>
              <a:rPr lang="en-US" altLang="ja-JP" sz="2300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Otemae-dori</a:t>
            </a:r>
            <a:r>
              <a:rPr lang="en-US" altLang="ja-JP" sz="23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 Street: Connecting to the Next Generation</a:t>
            </a:r>
          </a:p>
        </p:txBody>
      </p:sp>
    </p:spTree>
    <p:extLst>
      <p:ext uri="{BB962C8B-B14F-4D97-AF65-F5344CB8AC3E}">
        <p14:creationId xmlns:p14="http://schemas.microsoft.com/office/powerpoint/2010/main" val="37010354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5">
            <a:extLst>
              <a:ext uri="{FF2B5EF4-FFF2-40B4-BE49-F238E27FC236}">
                <a16:creationId xmlns:a16="http://schemas.microsoft.com/office/drawing/2014/main" id="{4073482F-9390-4778-A94F-5EF9E23B72E2}"/>
              </a:ext>
            </a:extLst>
          </p:cNvPr>
          <p:cNvSpPr txBox="1">
            <a:spLocks/>
          </p:cNvSpPr>
          <p:nvPr/>
        </p:nvSpPr>
        <p:spPr>
          <a:xfrm>
            <a:off x="217714" y="91485"/>
            <a:ext cx="1734457" cy="5306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kumimoji="1"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r>
              <a:rPr lang="en-US" altLang="ja-JP" sz="28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Finally...</a:t>
            </a:r>
            <a:endParaRPr lang="ja-JP" altLang="en-US" sz="28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endParaRPr lang="ja-JP" altLang="en-US" sz="28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CF7D775D-FE7A-4435-BDF5-2C95A04A38C4}"/>
              </a:ext>
            </a:extLst>
          </p:cNvPr>
          <p:cNvCxnSpPr/>
          <p:nvPr/>
        </p:nvCxnSpPr>
        <p:spPr>
          <a:xfrm>
            <a:off x="0" y="699350"/>
            <a:ext cx="12192000" cy="0"/>
          </a:xfrm>
          <a:prstGeom prst="line">
            <a:avLst/>
          </a:prstGeom>
          <a:ln w="25400" cmpd="sng">
            <a:solidFill>
              <a:srgbClr val="6BA4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矢印: 五方向 7">
            <a:extLst>
              <a:ext uri="{FF2B5EF4-FFF2-40B4-BE49-F238E27FC236}">
                <a16:creationId xmlns:a16="http://schemas.microsoft.com/office/drawing/2014/main" id="{EAD7C292-DC4F-40E6-8E0D-4860131F4A66}"/>
              </a:ext>
            </a:extLst>
          </p:cNvPr>
          <p:cNvSpPr/>
          <p:nvPr/>
        </p:nvSpPr>
        <p:spPr>
          <a:xfrm>
            <a:off x="1952171" y="909272"/>
            <a:ext cx="6604000" cy="997856"/>
          </a:xfrm>
          <a:prstGeom prst="homePlat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3000" b="1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The history and culture protected by the residents</a:t>
            </a:r>
            <a:endParaRPr kumimoji="1" lang="ja-JP" altLang="en-US" sz="3000" b="1" dirty="0">
              <a:ln>
                <a:solidFill>
                  <a:schemeClr val="bg2">
                    <a:lumMod val="75000"/>
                  </a:schemeClr>
                </a:solidFill>
              </a:ln>
              <a:solidFill>
                <a:schemeClr val="bg1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1" name="矢印: 五方向 10">
            <a:extLst>
              <a:ext uri="{FF2B5EF4-FFF2-40B4-BE49-F238E27FC236}">
                <a16:creationId xmlns:a16="http://schemas.microsoft.com/office/drawing/2014/main" id="{75B7D9CA-3F4C-45EB-A675-F15A74DDFAE3}"/>
              </a:ext>
            </a:extLst>
          </p:cNvPr>
          <p:cNvSpPr/>
          <p:nvPr/>
        </p:nvSpPr>
        <p:spPr>
          <a:xfrm>
            <a:off x="1952171" y="2081299"/>
            <a:ext cx="6604000" cy="997856"/>
          </a:xfrm>
          <a:prstGeom prst="homePlat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3000" b="1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Comfortable and enjoyable paths to walk</a:t>
            </a:r>
            <a:endParaRPr kumimoji="1" lang="ja-JP" altLang="en-US" sz="3000" b="1" dirty="0">
              <a:ln>
                <a:solidFill>
                  <a:schemeClr val="bg2">
                    <a:lumMod val="75000"/>
                  </a:schemeClr>
                </a:solidFill>
              </a:ln>
              <a:solidFill>
                <a:schemeClr val="bg1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2" name="矢印: 五方向 11">
            <a:extLst>
              <a:ext uri="{FF2B5EF4-FFF2-40B4-BE49-F238E27FC236}">
                <a16:creationId xmlns:a16="http://schemas.microsoft.com/office/drawing/2014/main" id="{10980818-4394-43F3-A0DC-E503F2AAE001}"/>
              </a:ext>
            </a:extLst>
          </p:cNvPr>
          <p:cNvSpPr/>
          <p:nvPr/>
        </p:nvSpPr>
        <p:spPr>
          <a:xfrm>
            <a:off x="1952171" y="3289076"/>
            <a:ext cx="6604000" cy="997856"/>
          </a:xfrm>
          <a:prstGeom prst="homePlat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3200" b="1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The community’s thoughts</a:t>
            </a:r>
            <a:endParaRPr kumimoji="1" lang="ja-JP" altLang="en-US" sz="3200" b="1" dirty="0">
              <a:ln>
                <a:solidFill>
                  <a:schemeClr val="bg2">
                    <a:lumMod val="75000"/>
                  </a:schemeClr>
                </a:solidFill>
              </a:ln>
              <a:solidFill>
                <a:schemeClr val="bg1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2" name="楕円 1">
            <a:extLst>
              <a:ext uri="{FF2B5EF4-FFF2-40B4-BE49-F238E27FC236}">
                <a16:creationId xmlns:a16="http://schemas.microsoft.com/office/drawing/2014/main" id="{4DF34BA2-B971-4B93-A40D-6299876BE581}"/>
              </a:ext>
            </a:extLst>
          </p:cNvPr>
          <p:cNvSpPr/>
          <p:nvPr/>
        </p:nvSpPr>
        <p:spPr>
          <a:xfrm>
            <a:off x="8628743" y="1041886"/>
            <a:ext cx="3222171" cy="303762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softEdge rad="1397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800" b="1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For the next generation</a:t>
            </a:r>
            <a:endParaRPr kumimoji="1" lang="ja-JP" altLang="en-US" sz="2800" b="1" dirty="0">
              <a:ln>
                <a:solidFill>
                  <a:schemeClr val="bg2">
                    <a:lumMod val="75000"/>
                  </a:schemeClr>
                </a:solidFill>
              </a:ln>
              <a:solidFill>
                <a:schemeClr val="bg1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CCD07876-D695-4624-9C0F-630D8EE3E283}"/>
              </a:ext>
            </a:extLst>
          </p:cNvPr>
          <p:cNvSpPr/>
          <p:nvPr/>
        </p:nvSpPr>
        <p:spPr>
          <a:xfrm>
            <a:off x="341086" y="904474"/>
            <a:ext cx="1190172" cy="340678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eaVert" rtlCol="0" anchor="ctr"/>
          <a:lstStyle/>
          <a:p>
            <a:pPr algn="ctr"/>
            <a:r>
              <a:rPr lang="en-US" altLang="ja-JP" sz="3200" b="1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Walkability</a:t>
            </a:r>
            <a:endParaRPr kumimoji="1" lang="ja-JP" altLang="en-US" sz="3200" b="1" dirty="0">
              <a:ln>
                <a:solidFill>
                  <a:schemeClr val="bg2">
                    <a:lumMod val="75000"/>
                  </a:schemeClr>
                </a:solidFill>
              </a:ln>
              <a:solidFill>
                <a:schemeClr val="bg1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F3B9D2D2-9073-4E0C-960C-63E9E281DF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17" r="7534" b="31942"/>
          <a:stretch/>
        </p:blipFill>
        <p:spPr>
          <a:xfrm>
            <a:off x="0" y="4516384"/>
            <a:ext cx="12192000" cy="234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3948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B038AA9-E1D6-4E23-8EED-505E8B3E01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" t="3729" r="-42" b="11738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71589" y="1"/>
            <a:ext cx="9648825" cy="5492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ja-JP" dirty="0"/>
              <a:t> </a:t>
            </a:r>
          </a:p>
        </p:txBody>
      </p:sp>
      <p:sp>
        <p:nvSpPr>
          <p:cNvPr id="31" name="AutoShape 4"/>
          <p:cNvSpPr>
            <a:spLocks noChangeArrowheads="1"/>
          </p:cNvSpPr>
          <p:nvPr/>
        </p:nvSpPr>
        <p:spPr bwMode="auto">
          <a:xfrm>
            <a:off x="2135189" y="1128713"/>
            <a:ext cx="7597775" cy="931862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9pPr>
          </a:lstStyle>
          <a:p>
            <a:pPr eaLnBrk="1" hangingPunct="1">
              <a:spcBef>
                <a:spcPct val="10000"/>
              </a:spcBef>
            </a:pPr>
            <a:endParaRPr lang="ja-JP" altLang="en-US" sz="1100">
              <a:solidFill>
                <a:srgbClr val="0066CC"/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eaLnBrk="1" hangingPunct="1">
              <a:spcBef>
                <a:spcPct val="10000"/>
              </a:spcBef>
            </a:pPr>
            <a:endParaRPr lang="ja-JP" altLang="en-US" sz="3200">
              <a:solidFill>
                <a:srgbClr val="4D4D4D"/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37" name="AutoShape 6"/>
          <p:cNvSpPr>
            <a:spLocks noChangeArrowheads="1"/>
          </p:cNvSpPr>
          <p:nvPr/>
        </p:nvSpPr>
        <p:spPr bwMode="auto">
          <a:xfrm>
            <a:off x="1857066" y="3139970"/>
            <a:ext cx="9396412" cy="1287462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10000"/>
              </a:spcBef>
            </a:pPr>
            <a:r>
              <a:rPr lang="ja-JP" altLang="en-US" sz="4800" b="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  <a:ea typeface="UD デジタル 教科書体 NK-R" panose="02020400000000000000" pitchFamily="18" charset="-128"/>
              </a:rPr>
              <a:t>　</a:t>
            </a:r>
            <a:endParaRPr lang="en-US" altLang="ja-JP" sz="4800" b="0" dirty="0">
              <a:ln>
                <a:solidFill>
                  <a:schemeClr val="tx1"/>
                </a:solidFill>
              </a:ln>
              <a:solidFill>
                <a:srgbClr val="FFFF00"/>
              </a:solidFill>
              <a:latin typeface="Arial Black" panose="020B0A04020102020204" pitchFamily="34" charset="0"/>
              <a:ea typeface="UD デジタル 教科書体 NK-R" panose="02020400000000000000" pitchFamily="18" charset="-128"/>
            </a:endParaRPr>
          </a:p>
        </p:txBody>
      </p:sp>
      <p:sp>
        <p:nvSpPr>
          <p:cNvPr id="12" name="タイトル 5">
            <a:extLst>
              <a:ext uri="{FF2B5EF4-FFF2-40B4-BE49-F238E27FC236}">
                <a16:creationId xmlns:a16="http://schemas.microsoft.com/office/drawing/2014/main" id="{C9056188-1A66-435C-9B17-AE878E70D740}"/>
              </a:ext>
            </a:extLst>
          </p:cNvPr>
          <p:cNvSpPr txBox="1">
            <a:spLocks/>
          </p:cNvSpPr>
          <p:nvPr/>
        </p:nvSpPr>
        <p:spPr>
          <a:xfrm>
            <a:off x="1169690" y="2528434"/>
            <a:ext cx="9852617" cy="931861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kumimoji="1"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pPr algn="ctr">
              <a:lnSpc>
                <a:spcPts val="6000"/>
              </a:lnSpc>
            </a:pPr>
            <a:r>
              <a:rPr lang="en-US" altLang="ja-JP" sz="54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Thank you for your attention.</a:t>
            </a:r>
          </a:p>
        </p:txBody>
      </p:sp>
      <p:sp>
        <p:nvSpPr>
          <p:cNvPr id="13" name="サブタイトル 2">
            <a:extLst>
              <a:ext uri="{FF2B5EF4-FFF2-40B4-BE49-F238E27FC236}">
                <a16:creationId xmlns:a16="http://schemas.microsoft.com/office/drawing/2014/main" id="{3E7E2171-F75E-46AD-9272-9413E2061B3A}"/>
              </a:ext>
            </a:extLst>
          </p:cNvPr>
          <p:cNvSpPr txBox="1">
            <a:spLocks/>
          </p:cNvSpPr>
          <p:nvPr/>
        </p:nvSpPr>
        <p:spPr>
          <a:xfrm>
            <a:off x="4558803" y="3653989"/>
            <a:ext cx="7163936" cy="464002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ja-JP" spc="100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Hideyasu</a:t>
            </a:r>
            <a:r>
              <a:rPr lang="en-US" altLang="ja-JP" spc="1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pc="100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Kiyomoto</a:t>
            </a:r>
            <a:r>
              <a:rPr lang="en-US" altLang="ja-JP" spc="1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, Mayor of Himeji City</a:t>
            </a:r>
          </a:p>
        </p:txBody>
      </p:sp>
    </p:spTree>
    <p:extLst>
      <p:ext uri="{BB962C8B-B14F-4D97-AF65-F5344CB8AC3E}">
        <p14:creationId xmlns:p14="http://schemas.microsoft.com/office/powerpoint/2010/main" val="10748656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4C409D0-3C3D-4DFC-81AA-8567275FD8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" t="57987" b="5404"/>
          <a:stretch/>
        </p:blipFill>
        <p:spPr>
          <a:xfrm>
            <a:off x="0" y="3621452"/>
            <a:ext cx="12185775" cy="3236548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0" y="669299"/>
            <a:ext cx="12308114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7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1. Japan’s “Walking” Culture</a:t>
            </a:r>
          </a:p>
          <a:p>
            <a:endParaRPr kumimoji="1" lang="en-US" altLang="ja-JP" sz="2400" dirty="0"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lang="en-US" altLang="ja-JP" sz="37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2. The History of Himeji’s Main Street, </a:t>
            </a:r>
            <a:r>
              <a:rPr lang="en-US" altLang="ja-JP" sz="37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Otemae-dori</a:t>
            </a:r>
            <a:r>
              <a:rPr lang="en-US" altLang="ja-JP" sz="37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 Street</a:t>
            </a:r>
          </a:p>
          <a:p>
            <a:endParaRPr kumimoji="1" lang="en-US" altLang="ja-JP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lang="en-US" altLang="ja-JP" sz="37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3. Walkability Leading to Himeji Castle:</a:t>
            </a:r>
          </a:p>
          <a:p>
            <a:r>
              <a:rPr lang="en-US" altLang="ja-JP" sz="37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    A Street You Want to Walk On</a:t>
            </a:r>
          </a:p>
          <a:p>
            <a:endParaRPr kumimoji="1" lang="en-US" altLang="ja-JP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lang="en-US" altLang="ja-JP" sz="37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4. Expanding Walkability from </a:t>
            </a:r>
            <a:r>
              <a:rPr lang="en-US" altLang="ja-JP" sz="37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Otemae-dori</a:t>
            </a:r>
            <a:r>
              <a:rPr lang="en-US" altLang="ja-JP" sz="37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 Street:</a:t>
            </a:r>
          </a:p>
          <a:p>
            <a:r>
              <a:rPr lang="en-US" altLang="ja-JP" sz="37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    Connecting to the Next Generation</a:t>
            </a:r>
            <a:endParaRPr kumimoji="1" lang="en-US" altLang="ja-JP" sz="37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932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89F3C3A3-429F-4A0A-B97F-4CC8714061A3}"/>
              </a:ext>
            </a:extLst>
          </p:cNvPr>
          <p:cNvSpPr/>
          <p:nvPr/>
        </p:nvSpPr>
        <p:spPr>
          <a:xfrm>
            <a:off x="215396" y="4963732"/>
            <a:ext cx="11758889" cy="1730367"/>
          </a:xfrm>
          <a:prstGeom prst="roundRect">
            <a:avLst>
              <a:gd name="adj" fmla="val 1193"/>
            </a:avLst>
          </a:prstGeom>
          <a:solidFill>
            <a:schemeClr val="accent2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09DEB402-08E5-4239-8CE7-01F7214E36DB}"/>
              </a:ext>
            </a:extLst>
          </p:cNvPr>
          <p:cNvSpPr/>
          <p:nvPr/>
        </p:nvSpPr>
        <p:spPr>
          <a:xfrm>
            <a:off x="6299605" y="5190006"/>
            <a:ext cx="5462331" cy="1277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5C3B5E0-139B-4F43-AA7A-B4E7C5887F0F}"/>
              </a:ext>
            </a:extLst>
          </p:cNvPr>
          <p:cNvSpPr/>
          <p:nvPr/>
        </p:nvSpPr>
        <p:spPr>
          <a:xfrm>
            <a:off x="426095" y="5190006"/>
            <a:ext cx="5661160" cy="1277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C474CA2C-EACC-44B6-B56E-0E311E4C3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715" y="873523"/>
            <a:ext cx="5878285" cy="3916038"/>
          </a:xfrm>
          <a:prstGeom prst="rect">
            <a:avLst/>
          </a:prstGeom>
        </p:spPr>
      </p:pic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426094" y="5200872"/>
            <a:ext cx="1451428" cy="43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indent="-341313" eaLnBrk="0" hangingPunct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ja-JP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anose="020B0604030504040204" pitchFamily="50" charset="-128"/>
                <a:cs typeface="Arial" panose="020B0604020202020204" pitchFamily="34" charset="0"/>
              </a:rPr>
              <a:t>1870s</a:t>
            </a:r>
            <a:endParaRPr lang="ja-JP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1" name="タイトル 5"/>
          <p:cNvSpPr txBox="1">
            <a:spLocks/>
          </p:cNvSpPr>
          <p:nvPr/>
        </p:nvSpPr>
        <p:spPr>
          <a:xfrm>
            <a:off x="217714" y="163892"/>
            <a:ext cx="5065485" cy="483353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kumimoji="1"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r>
              <a:rPr lang="en-US" altLang="ja-JP" sz="28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1. Japan’s “Walking” Culture</a:t>
            </a:r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3B45D716-6A4B-40EA-9E91-371E9C98D2F7}"/>
              </a:ext>
            </a:extLst>
          </p:cNvPr>
          <p:cNvCxnSpPr/>
          <p:nvPr/>
        </p:nvCxnSpPr>
        <p:spPr>
          <a:xfrm>
            <a:off x="0" y="699350"/>
            <a:ext cx="12192000" cy="0"/>
          </a:xfrm>
          <a:prstGeom prst="line">
            <a:avLst/>
          </a:prstGeom>
          <a:ln w="25400" cmpd="sng">
            <a:solidFill>
              <a:srgbClr val="6BA4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四角形: メモ 2">
            <a:extLst>
              <a:ext uri="{FF2B5EF4-FFF2-40B4-BE49-F238E27FC236}">
                <a16:creationId xmlns:a16="http://schemas.microsoft.com/office/drawing/2014/main" id="{4884A166-F08E-4DDE-B359-2D0DFF53A373}"/>
              </a:ext>
            </a:extLst>
          </p:cNvPr>
          <p:cNvSpPr/>
          <p:nvPr/>
        </p:nvSpPr>
        <p:spPr>
          <a:xfrm>
            <a:off x="6299606" y="873523"/>
            <a:ext cx="5674679" cy="3916038"/>
          </a:xfrm>
          <a:prstGeom prst="foldedCorner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altLang="ja-JP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ja-JP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ja-JP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“We consider walking to be pleasant, healthy and recreational;</a:t>
            </a:r>
            <a:r>
              <a:rPr lang="ja-JP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Japanese never go for walks and are very surprised to see us do something they consider</a:t>
            </a:r>
            <a:r>
              <a:rPr lang="ja-JP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ja-JP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chore</a:t>
            </a:r>
            <a:r>
              <a:rPr lang="ja-JP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ja-JP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ja-JP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penance”.</a:t>
            </a:r>
          </a:p>
          <a:p>
            <a:endParaRPr lang="en-US" altLang="ja-JP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ja-JP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Luís </a:t>
            </a:r>
            <a:r>
              <a:rPr lang="en-US" altLang="ja-JP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Fróis</a:t>
            </a:r>
            <a:r>
              <a:rPr lang="en-US" altLang="ja-JP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(1585). </a:t>
            </a:r>
            <a:r>
              <a:rPr lang="en-US" altLang="ja-JP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First European Description of Japan</a:t>
            </a:r>
            <a:r>
              <a:rPr lang="en-US" altLang="ja-JP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1" lang="ja-JP" altLang="en-US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FA3788B1-4FB4-4DC0-AD24-D2C5521A3C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6477" y="5317385"/>
            <a:ext cx="1726794" cy="43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indent="-341313" eaLnBrk="0" hangingPunct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ja-JP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anose="020B0604030504040204" pitchFamily="50" charset="-128"/>
                <a:cs typeface="Arial" panose="020B0604020202020204" pitchFamily="34" charset="0"/>
              </a:rPr>
              <a:t>2000s</a:t>
            </a:r>
            <a:endParaRPr lang="ja-JP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51A411DE-0882-4C26-AFBA-1AA1083F7B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8827" y="5695514"/>
            <a:ext cx="4963886" cy="6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indent="-341313" eaLnBrk="0" hangingPunct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ja-JP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anose="020B0604030504040204" pitchFamily="50" charset="-128"/>
                <a:cs typeface="Arial" panose="020B0604020202020204" pitchFamily="34" charset="0"/>
              </a:rPr>
              <a:t>Town walking gaining attention</a:t>
            </a:r>
            <a:endParaRPr lang="ja-JP" altLang="en-US" sz="2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A7A3BC4C-1D66-4B82-A92D-B8979ED0D1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9604" y="1061488"/>
            <a:ext cx="1451428" cy="435581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indent="-341313" eaLnBrk="0" hangingPunct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ja-JP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anose="020B0604030504040204" pitchFamily="50" charset="-128"/>
                <a:cs typeface="Arial" panose="020B0604020202020204" pitchFamily="34" charset="0"/>
              </a:rPr>
              <a:t>1500s</a:t>
            </a:r>
            <a:endParaRPr lang="ja-JP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7A261512-016F-4DB8-8981-8FA5CAC8C8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333" y="5535176"/>
            <a:ext cx="5880270" cy="9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indent="-341313" eaLnBrk="0" hangingPunct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ja-JP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anose="020B0604030504040204" pitchFamily="50" charset="-128"/>
                <a:cs typeface="Arial" panose="020B0604020202020204" pitchFamily="34" charset="0"/>
              </a:rPr>
              <a:t>Walking culture introduced to Japan from the West</a:t>
            </a:r>
            <a:endParaRPr lang="ja-JP" altLang="en-US" sz="2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1831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4C409D0-3C3D-4DFC-81AA-8567275FD8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" t="57987" b="5404"/>
          <a:stretch/>
        </p:blipFill>
        <p:spPr>
          <a:xfrm>
            <a:off x="0" y="3621452"/>
            <a:ext cx="12185775" cy="3236548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A8B5160-2317-44D6-9E11-2A1F1F55A6AA}"/>
              </a:ext>
            </a:extLst>
          </p:cNvPr>
          <p:cNvSpPr txBox="1"/>
          <p:nvPr/>
        </p:nvSpPr>
        <p:spPr>
          <a:xfrm>
            <a:off x="-61170" y="653855"/>
            <a:ext cx="12308114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7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1. Japan’s “Walking” Culture</a:t>
            </a:r>
          </a:p>
          <a:p>
            <a:endParaRPr kumimoji="1" lang="en-US" altLang="ja-JP" sz="2400" dirty="0"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lang="en-US" altLang="ja-JP" sz="35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2. The History of Himeji’s Main Street, </a:t>
            </a:r>
            <a:r>
              <a:rPr lang="en-US" altLang="ja-JP" sz="3500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Otemae-dori</a:t>
            </a:r>
            <a:r>
              <a:rPr lang="en-US" altLang="ja-JP" sz="35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 Street</a:t>
            </a:r>
          </a:p>
          <a:p>
            <a:endParaRPr kumimoji="1" lang="en-US" altLang="ja-JP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lang="en-US" altLang="ja-JP" sz="37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3. Walkability Leading to Himeji Castle:</a:t>
            </a:r>
          </a:p>
          <a:p>
            <a:r>
              <a:rPr lang="en-US" altLang="ja-JP" sz="37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    A Street You Want to Walk On</a:t>
            </a:r>
          </a:p>
          <a:p>
            <a:endParaRPr kumimoji="1" lang="en-US" altLang="ja-JP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lang="en-US" altLang="ja-JP" sz="37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4. Expanding Walkability from </a:t>
            </a:r>
            <a:r>
              <a:rPr lang="en-US" altLang="ja-JP" sz="37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Otemae-dori</a:t>
            </a:r>
            <a:r>
              <a:rPr lang="en-US" altLang="ja-JP" sz="37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 Street:</a:t>
            </a:r>
          </a:p>
          <a:p>
            <a:r>
              <a:rPr lang="en-US" altLang="ja-JP" sz="37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    Connecting to the Next Generation</a:t>
            </a:r>
            <a:endParaRPr kumimoji="1" lang="en-US" altLang="ja-JP" sz="37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8784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>
            <a:extLst>
              <a:ext uri="{FF2B5EF4-FFF2-40B4-BE49-F238E27FC236}">
                <a16:creationId xmlns:a16="http://schemas.microsoft.com/office/drawing/2014/main" id="{D49BE71D-605A-4E3E-81C2-D5E2920DC9B6}"/>
              </a:ext>
            </a:extLst>
          </p:cNvPr>
          <p:cNvSpPr txBox="1">
            <a:spLocks/>
          </p:cNvSpPr>
          <p:nvPr/>
        </p:nvSpPr>
        <p:spPr>
          <a:xfrm>
            <a:off x="217714" y="163893"/>
            <a:ext cx="10130971" cy="445530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kumimoji="1"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r>
              <a:rPr lang="en-US" altLang="ja-JP" sz="28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2. The History of Himeji’s Main Street, </a:t>
            </a:r>
            <a:r>
              <a:rPr lang="en-US" altLang="ja-JP" sz="2800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Otemae-dori</a:t>
            </a:r>
            <a:r>
              <a:rPr lang="en-US" altLang="ja-JP" sz="28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 Street</a:t>
            </a: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84FC128B-A667-4FFB-8954-0FD3DA5E7412}"/>
              </a:ext>
            </a:extLst>
          </p:cNvPr>
          <p:cNvCxnSpPr/>
          <p:nvPr/>
        </p:nvCxnSpPr>
        <p:spPr>
          <a:xfrm>
            <a:off x="0" y="699350"/>
            <a:ext cx="12192000" cy="0"/>
          </a:xfrm>
          <a:prstGeom prst="line">
            <a:avLst/>
          </a:prstGeom>
          <a:ln w="25400" cmpd="sng">
            <a:solidFill>
              <a:srgbClr val="6BA4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矢印: 五方向 13">
            <a:extLst>
              <a:ext uri="{FF2B5EF4-FFF2-40B4-BE49-F238E27FC236}">
                <a16:creationId xmlns:a16="http://schemas.microsoft.com/office/drawing/2014/main" id="{C2F3E078-B80B-4897-8890-9C297F4B392A}"/>
              </a:ext>
            </a:extLst>
          </p:cNvPr>
          <p:cNvSpPr/>
          <p:nvPr/>
        </p:nvSpPr>
        <p:spPr>
          <a:xfrm>
            <a:off x="4237379" y="3918857"/>
            <a:ext cx="2575918" cy="416353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1955</a:t>
            </a:r>
            <a:endParaRPr kumimoji="1"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矢印: 山形 14">
            <a:extLst>
              <a:ext uri="{FF2B5EF4-FFF2-40B4-BE49-F238E27FC236}">
                <a16:creationId xmlns:a16="http://schemas.microsoft.com/office/drawing/2014/main" id="{63D5D314-99A2-4485-8F03-782F1F030399}"/>
              </a:ext>
            </a:extLst>
          </p:cNvPr>
          <p:cNvSpPr/>
          <p:nvPr/>
        </p:nvSpPr>
        <p:spPr>
          <a:xfrm>
            <a:off x="6791199" y="3914242"/>
            <a:ext cx="2607129" cy="416353"/>
          </a:xfrm>
          <a:prstGeom prst="chevron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1988</a:t>
            </a:r>
            <a:endParaRPr kumimoji="1" lang="ja-JP" altLang="en-US" sz="20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6" name="矢印: 山形 15">
            <a:extLst>
              <a:ext uri="{FF2B5EF4-FFF2-40B4-BE49-F238E27FC236}">
                <a16:creationId xmlns:a16="http://schemas.microsoft.com/office/drawing/2014/main" id="{BF656CDD-58B7-458C-BD5F-61C3F8A54A48}"/>
              </a:ext>
            </a:extLst>
          </p:cNvPr>
          <p:cNvSpPr/>
          <p:nvPr/>
        </p:nvSpPr>
        <p:spPr>
          <a:xfrm>
            <a:off x="9398328" y="3918857"/>
            <a:ext cx="2607129" cy="416353"/>
          </a:xfrm>
          <a:prstGeom prst="chevron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2020</a:t>
            </a:r>
            <a:endParaRPr kumimoji="1" lang="ja-JP" altLang="en-US" sz="20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2906785-5195-49D0-8708-BFDB54B896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7" t="5559" b="5559"/>
          <a:stretch/>
        </p:blipFill>
        <p:spPr>
          <a:xfrm>
            <a:off x="0" y="868127"/>
            <a:ext cx="4136711" cy="600873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E0230096-7B7C-405F-83C1-26F4DA181E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8" t="6184" r="19958" b="5467"/>
          <a:stretch/>
        </p:blipFill>
        <p:spPr>
          <a:xfrm>
            <a:off x="4193180" y="4398706"/>
            <a:ext cx="2575918" cy="2379592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89D325D9-54E9-438E-AB23-905CB3B1FBD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51" t="7132" r="4309" b="8272"/>
          <a:stretch/>
        </p:blipFill>
        <p:spPr>
          <a:xfrm>
            <a:off x="6830353" y="4392050"/>
            <a:ext cx="2712730" cy="2375719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116947E8-DDFF-4051-86A6-2C0FAD14FB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7379" y="878531"/>
            <a:ext cx="4315427" cy="2972215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82F8F02F-1B7F-4A8F-A913-6ADBFA2B53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75177" y="1246971"/>
            <a:ext cx="3367444" cy="2208477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5F50F5A-B182-4560-B95D-02995363F01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6" t="18201" r="6568" b="23027"/>
          <a:stretch/>
        </p:blipFill>
        <p:spPr>
          <a:xfrm>
            <a:off x="9604338" y="4402579"/>
            <a:ext cx="2438283" cy="2375719"/>
          </a:xfrm>
          <a:prstGeom prst="rect">
            <a:avLst/>
          </a:prstGeom>
        </p:spPr>
      </p:pic>
      <p:sp>
        <p:nvSpPr>
          <p:cNvPr id="19" name="Rectangle 2">
            <a:extLst>
              <a:ext uri="{FF2B5EF4-FFF2-40B4-BE49-F238E27FC236}">
                <a16:creationId xmlns:a16="http://schemas.microsoft.com/office/drawing/2014/main" id="{8BC50D88-E502-4E1F-BF44-2E9CA79D03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380" y="3469793"/>
            <a:ext cx="3244609" cy="399508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indent="-341313" eaLnBrk="0" hangingPunct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ja-JP" sz="1200" dirty="0">
                <a:ea typeface="メイリオ" panose="020B0604030504040204" pitchFamily="50" charset="-128"/>
                <a:cs typeface="Arial" panose="020B0604020202020204" pitchFamily="34" charset="0"/>
              </a:rPr>
              <a:t>Photo: Hyogo Prefectural Museum of History Collection (</a:t>
            </a:r>
            <a:r>
              <a:rPr lang="en-US" altLang="ja-JP" sz="1200" dirty="0" err="1">
                <a:ea typeface="メイリオ" panose="020B0604030504040204" pitchFamily="50" charset="-128"/>
                <a:cs typeface="Arial" panose="020B0604020202020204" pitchFamily="34" charset="0"/>
              </a:rPr>
              <a:t>Hidekichi</a:t>
            </a:r>
            <a:r>
              <a:rPr lang="en-US" altLang="ja-JP" sz="1200" dirty="0">
                <a:ea typeface="メイリオ" panose="020B0604030504040204" pitchFamily="50" charset="-128"/>
                <a:cs typeface="Arial" panose="020B0604020202020204" pitchFamily="34" charset="0"/>
              </a:rPr>
              <a:t> Takahashi Collection)</a:t>
            </a: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4237379" y="786660"/>
            <a:ext cx="7805242" cy="40347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xtLst/>
        </p:spPr>
        <p:txBody>
          <a:bodyPr/>
          <a:lstStyle>
            <a:lvl1pPr indent="-341313" eaLnBrk="0" hangingPunct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ja-JP" sz="2000" dirty="0">
                <a:ea typeface="メイリオ" panose="020B0604030504040204" pitchFamily="50" charset="-128"/>
                <a:cs typeface="Arial" panose="020B0604020202020204" pitchFamily="34" charset="0"/>
              </a:rPr>
              <a:t>1945: The city </a:t>
            </a:r>
            <a:r>
              <a:rPr lang="en-US" altLang="ja-JP" sz="2000" dirty="0" err="1">
                <a:ea typeface="メイリオ" panose="020B0604030504040204" pitchFamily="50" charset="-128"/>
                <a:cs typeface="Arial" panose="020B0604020202020204" pitchFamily="34" charset="0"/>
              </a:rPr>
              <a:t>centre</a:t>
            </a:r>
            <a:r>
              <a:rPr lang="en-US" altLang="ja-JP" sz="2000" dirty="0">
                <a:ea typeface="メイリオ" panose="020B0604030504040204" pitchFamily="50" charset="-128"/>
                <a:cs typeface="Arial" panose="020B0604020202020204" pitchFamily="34" charset="0"/>
              </a:rPr>
              <a:t> was almost completely destroyed</a:t>
            </a:r>
          </a:p>
        </p:txBody>
      </p:sp>
    </p:spTree>
    <p:extLst>
      <p:ext uri="{BB962C8B-B14F-4D97-AF65-F5344CB8AC3E}">
        <p14:creationId xmlns:p14="http://schemas.microsoft.com/office/powerpoint/2010/main" val="15371081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4C409D0-3C3D-4DFC-81AA-8567275FD8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" t="57987" b="5404"/>
          <a:stretch/>
        </p:blipFill>
        <p:spPr>
          <a:xfrm>
            <a:off x="0" y="3621452"/>
            <a:ext cx="12185775" cy="3236548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5D345EB-06B6-41AF-AE16-6806D922C273}"/>
              </a:ext>
            </a:extLst>
          </p:cNvPr>
          <p:cNvSpPr txBox="1"/>
          <p:nvPr/>
        </p:nvSpPr>
        <p:spPr>
          <a:xfrm>
            <a:off x="0" y="669299"/>
            <a:ext cx="12308114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7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1. Japan’s “Walking” Culture</a:t>
            </a:r>
          </a:p>
          <a:p>
            <a:endParaRPr kumimoji="1" lang="en-US" altLang="ja-JP" sz="2400" dirty="0"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lang="en-US" altLang="ja-JP" sz="37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2. The History of Himeji’s Main Street, </a:t>
            </a:r>
            <a:r>
              <a:rPr lang="en-US" altLang="ja-JP" sz="37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Otemae-dori</a:t>
            </a:r>
            <a:r>
              <a:rPr lang="en-US" altLang="ja-JP" sz="37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 Street</a:t>
            </a:r>
          </a:p>
          <a:p>
            <a:endParaRPr kumimoji="1" lang="en-US" altLang="ja-JP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lang="en-US" altLang="ja-JP" sz="37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3. Walkability Leading to Himeji Castle:</a:t>
            </a:r>
          </a:p>
          <a:p>
            <a:r>
              <a:rPr lang="en-US" altLang="ja-JP" sz="37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    A Street You Want to Walk On</a:t>
            </a:r>
          </a:p>
          <a:p>
            <a:endParaRPr kumimoji="1" lang="en-US" altLang="ja-JP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lang="en-US" altLang="ja-JP" sz="37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4. Expanding Walkability from </a:t>
            </a:r>
            <a:r>
              <a:rPr lang="en-US" altLang="ja-JP" sz="37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Otemae-dori</a:t>
            </a:r>
            <a:r>
              <a:rPr lang="en-US" altLang="ja-JP" sz="37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 Street:</a:t>
            </a:r>
          </a:p>
          <a:p>
            <a:r>
              <a:rPr lang="en-US" altLang="ja-JP" sz="37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    Connecting to the Next Generation</a:t>
            </a:r>
            <a:endParaRPr kumimoji="1" lang="en-US" altLang="ja-JP" sz="37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931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>
            <a:extLst>
              <a:ext uri="{FF2B5EF4-FFF2-40B4-BE49-F238E27FC236}">
                <a16:creationId xmlns:a16="http://schemas.microsoft.com/office/drawing/2014/main" id="{7039183B-D099-435F-B3CD-EF97A6A388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6" t="18904" r="8425"/>
          <a:stretch/>
        </p:blipFill>
        <p:spPr>
          <a:xfrm>
            <a:off x="0" y="1302544"/>
            <a:ext cx="7154470" cy="5561553"/>
          </a:xfrm>
          <a:prstGeom prst="rect">
            <a:avLst/>
          </a:prstGeom>
        </p:spPr>
      </p:pic>
      <p:sp>
        <p:nvSpPr>
          <p:cNvPr id="11" name="タイトル 5"/>
          <p:cNvSpPr txBox="1">
            <a:spLocks/>
          </p:cNvSpPr>
          <p:nvPr/>
        </p:nvSpPr>
        <p:spPr>
          <a:xfrm>
            <a:off x="0" y="804862"/>
            <a:ext cx="12192000" cy="503763"/>
          </a:xfrm>
          <a:prstGeom prst="rect">
            <a:avLst/>
          </a:prstGeom>
          <a:solidFill>
            <a:schemeClr val="accent2">
              <a:lumMod val="20000"/>
              <a:lumOff val="80000"/>
              <a:alpha val="59000"/>
            </a:schemeClr>
          </a:solidFill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kumimoji="1"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ja-JP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Zoning of </a:t>
            </a:r>
            <a:r>
              <a:rPr lang="en-US" altLang="ja-JP" sz="28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Otemae-dori</a:t>
            </a:r>
            <a:r>
              <a:rPr lang="en-US" altLang="ja-JP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 Street</a:t>
            </a:r>
            <a:endParaRPr lang="ja-JP" altLang="en-US" sz="28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タイトル 5">
            <a:extLst>
              <a:ext uri="{FF2B5EF4-FFF2-40B4-BE49-F238E27FC236}">
                <a16:creationId xmlns:a16="http://schemas.microsoft.com/office/drawing/2014/main" id="{0BBAEC44-BDFC-4F26-A9B9-C2D1650D483D}"/>
              </a:ext>
            </a:extLst>
          </p:cNvPr>
          <p:cNvSpPr txBox="1">
            <a:spLocks/>
          </p:cNvSpPr>
          <p:nvPr/>
        </p:nvSpPr>
        <p:spPr>
          <a:xfrm>
            <a:off x="152644" y="152445"/>
            <a:ext cx="11886712" cy="460319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kumimoji="1"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r>
              <a:rPr lang="en-US" altLang="ja-JP" sz="28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3. Walkability Leading to Himeji Castle: A Street You Want to Walk On</a:t>
            </a:r>
          </a:p>
          <a:p>
            <a:endParaRPr lang="ja-JP" altLang="en-US" sz="28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FA788AB0-6DEC-47EA-9A30-1E6B90378D9A}"/>
              </a:ext>
            </a:extLst>
          </p:cNvPr>
          <p:cNvCxnSpPr/>
          <p:nvPr/>
        </p:nvCxnSpPr>
        <p:spPr>
          <a:xfrm>
            <a:off x="0" y="699350"/>
            <a:ext cx="12192000" cy="0"/>
          </a:xfrm>
          <a:prstGeom prst="line">
            <a:avLst/>
          </a:prstGeom>
          <a:ln w="25400" cmpd="sng">
            <a:solidFill>
              <a:srgbClr val="6BA4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楕円 36">
            <a:extLst>
              <a:ext uri="{FF2B5EF4-FFF2-40B4-BE49-F238E27FC236}">
                <a16:creationId xmlns:a16="http://schemas.microsoft.com/office/drawing/2014/main" id="{D6794B70-3679-4943-9ECA-88DDCB3C02F7}"/>
              </a:ext>
            </a:extLst>
          </p:cNvPr>
          <p:cNvSpPr/>
          <p:nvPr/>
        </p:nvSpPr>
        <p:spPr>
          <a:xfrm>
            <a:off x="632912" y="3880618"/>
            <a:ext cx="6437529" cy="2129225"/>
          </a:xfrm>
          <a:prstGeom prst="ellipse">
            <a:avLst/>
          </a:prstGeom>
          <a:solidFill>
            <a:srgbClr val="008E40">
              <a:alpha val="2000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kumimoji="1" lang="ja-JP" altLang="en-US" sz="1100"/>
          </a:p>
        </p:txBody>
      </p:sp>
      <p:sp>
        <p:nvSpPr>
          <p:cNvPr id="4" name="吹き出し: 角を丸めた四角形 3">
            <a:extLst>
              <a:ext uri="{FF2B5EF4-FFF2-40B4-BE49-F238E27FC236}">
                <a16:creationId xmlns:a16="http://schemas.microsoft.com/office/drawing/2014/main" id="{F6D37F91-3B57-4883-A1F5-81EEB1E4E64E}"/>
              </a:ext>
            </a:extLst>
          </p:cNvPr>
          <p:cNvSpPr/>
          <p:nvPr/>
        </p:nvSpPr>
        <p:spPr>
          <a:xfrm>
            <a:off x="7254451" y="5021393"/>
            <a:ext cx="4849975" cy="1836605"/>
          </a:xfrm>
          <a:prstGeom prst="wedgeRoundRectCallout">
            <a:avLst>
              <a:gd name="adj1" fmla="val -99315"/>
              <a:gd name="adj2" fmla="val -30529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ED9E293B-F405-494E-AD12-4CC7C8999B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41" r="20489" b="16055"/>
          <a:stretch/>
        </p:blipFill>
        <p:spPr>
          <a:xfrm>
            <a:off x="9293271" y="5061244"/>
            <a:ext cx="2627145" cy="1721618"/>
          </a:xfrm>
          <a:prstGeom prst="rect">
            <a:avLst/>
          </a:prstGeom>
          <a:ln w="38100">
            <a:noFill/>
          </a:ln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804A5CF2-A7FE-488A-8201-B83822CCA8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3567" y="5362423"/>
            <a:ext cx="2078234" cy="647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indent="-341313" eaLnBrk="0" hangingPunct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/>
            <a:r>
              <a:rPr lang="en-US" altLang="ja-JP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anose="020B0604030504040204" pitchFamily="50" charset="-128"/>
                <a:cs typeface="Arial" panose="020B0604020202020204" pitchFamily="34" charset="0"/>
              </a:rPr>
              <a:t>Hospitality Zone</a:t>
            </a:r>
            <a:endParaRPr lang="ja-JP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41" name="楕円 40">
            <a:extLst>
              <a:ext uri="{FF2B5EF4-FFF2-40B4-BE49-F238E27FC236}">
                <a16:creationId xmlns:a16="http://schemas.microsoft.com/office/drawing/2014/main" id="{7447E5F4-E015-4AE7-95FE-5C10C6A2CBD6}"/>
              </a:ext>
            </a:extLst>
          </p:cNvPr>
          <p:cNvSpPr/>
          <p:nvPr/>
        </p:nvSpPr>
        <p:spPr>
          <a:xfrm>
            <a:off x="1103086" y="3023988"/>
            <a:ext cx="3970876" cy="798482"/>
          </a:xfrm>
          <a:prstGeom prst="ellipse">
            <a:avLst/>
          </a:prstGeom>
          <a:solidFill>
            <a:srgbClr val="FFC000">
              <a:alpha val="20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kumimoji="1" lang="ja-JP" altLang="en-US" sz="1100"/>
          </a:p>
        </p:txBody>
      </p:sp>
      <p:sp>
        <p:nvSpPr>
          <p:cNvPr id="10" name="吹き出し: 角を丸めた四角形 9">
            <a:extLst>
              <a:ext uri="{FF2B5EF4-FFF2-40B4-BE49-F238E27FC236}">
                <a16:creationId xmlns:a16="http://schemas.microsoft.com/office/drawing/2014/main" id="{7285152E-AE81-4DAB-9092-F32FA96C501A}"/>
              </a:ext>
            </a:extLst>
          </p:cNvPr>
          <p:cNvSpPr/>
          <p:nvPr/>
        </p:nvSpPr>
        <p:spPr>
          <a:xfrm>
            <a:off x="7254451" y="3163243"/>
            <a:ext cx="4849975" cy="1836605"/>
          </a:xfrm>
          <a:prstGeom prst="wedgeRoundRectCallout">
            <a:avLst>
              <a:gd name="adj1" fmla="val -113152"/>
              <a:gd name="adj2" fmla="val -36856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C7F58F9D-256B-4946-9080-1F138D19A0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6052" y="3529121"/>
            <a:ext cx="1853264" cy="351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indent="-341313" eaLnBrk="0" hangingPunct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/>
            <a:r>
              <a:rPr lang="en-US" altLang="ja-JP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anose="020B0604030504040204" pitchFamily="50" charset="-128"/>
                <a:cs typeface="Arial" panose="020B0604020202020204" pitchFamily="34" charset="0"/>
              </a:rPr>
              <a:t>Vibrancy Zone</a:t>
            </a:r>
            <a:endParaRPr lang="ja-JP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62B6E7C2-805E-4D4D-AF10-D92733E80AC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5" t="18037" r="19307" b="20414"/>
          <a:stretch/>
        </p:blipFill>
        <p:spPr>
          <a:xfrm>
            <a:off x="9293271" y="3192441"/>
            <a:ext cx="2627145" cy="1766477"/>
          </a:xfrm>
          <a:prstGeom prst="rect">
            <a:avLst/>
          </a:prstGeom>
        </p:spPr>
      </p:pic>
      <p:sp>
        <p:nvSpPr>
          <p:cNvPr id="42" name="楕円 41">
            <a:extLst>
              <a:ext uri="{FF2B5EF4-FFF2-40B4-BE49-F238E27FC236}">
                <a16:creationId xmlns:a16="http://schemas.microsoft.com/office/drawing/2014/main" id="{24490348-501E-45C9-8F0F-9BF529F8384E}"/>
              </a:ext>
            </a:extLst>
          </p:cNvPr>
          <p:cNvSpPr/>
          <p:nvPr/>
        </p:nvSpPr>
        <p:spPr>
          <a:xfrm>
            <a:off x="1292341" y="2670595"/>
            <a:ext cx="2559335" cy="295245"/>
          </a:xfrm>
          <a:prstGeom prst="ellipse">
            <a:avLst/>
          </a:prstGeom>
          <a:solidFill>
            <a:schemeClr val="accent5">
              <a:lumMod val="75000"/>
              <a:alpha val="20000"/>
            </a:schemeClr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kumimoji="1" lang="ja-JP" altLang="en-US" sz="1100"/>
          </a:p>
        </p:txBody>
      </p:sp>
      <p:sp>
        <p:nvSpPr>
          <p:cNvPr id="12" name="吹き出し: 角を丸めた四角形 11">
            <a:extLst>
              <a:ext uri="{FF2B5EF4-FFF2-40B4-BE49-F238E27FC236}">
                <a16:creationId xmlns:a16="http://schemas.microsoft.com/office/drawing/2014/main" id="{F32CA9AB-EF4D-4120-B865-8451A8DB070A}"/>
              </a:ext>
            </a:extLst>
          </p:cNvPr>
          <p:cNvSpPr/>
          <p:nvPr/>
        </p:nvSpPr>
        <p:spPr>
          <a:xfrm>
            <a:off x="7254452" y="1302544"/>
            <a:ext cx="4849974" cy="1838376"/>
          </a:xfrm>
          <a:prstGeom prst="wedgeRoundRectCallout">
            <a:avLst>
              <a:gd name="adj1" fmla="val -127338"/>
              <a:gd name="adj2" fmla="val 35153"/>
              <a:gd name="adj3" fmla="val 16667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48CE8CFB-72D2-48AE-818A-EAA9E3E8F82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2" r="9050" b="22139"/>
          <a:stretch/>
        </p:blipFill>
        <p:spPr>
          <a:xfrm>
            <a:off x="9293271" y="1349784"/>
            <a:ext cx="2627145" cy="1743896"/>
          </a:xfrm>
          <a:prstGeom prst="rect">
            <a:avLst/>
          </a:prstGeom>
        </p:spPr>
      </p:pic>
      <p:sp>
        <p:nvSpPr>
          <p:cNvPr id="17" name="Rectangle 2">
            <a:extLst>
              <a:ext uri="{FF2B5EF4-FFF2-40B4-BE49-F238E27FC236}">
                <a16:creationId xmlns:a16="http://schemas.microsoft.com/office/drawing/2014/main" id="{2102CF6A-1BF7-4936-86C8-9ACD3E83EF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1233" y="1668600"/>
            <a:ext cx="1785258" cy="64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indent="-341313" eaLnBrk="0" hangingPunct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/>
            <a:r>
              <a:rPr lang="en-US" altLang="ja-JP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anose="020B0604030504040204" pitchFamily="50" charset="-128"/>
                <a:cs typeface="Arial" panose="020B0604020202020204" pitchFamily="34" charset="0"/>
              </a:rPr>
              <a:t>Castle Front Garden Zone</a:t>
            </a:r>
            <a:endParaRPr lang="ja-JP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82027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0DB01CDE-DA05-4143-BA76-399B2C1506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1" b="22907"/>
          <a:stretch/>
        </p:blipFill>
        <p:spPr>
          <a:xfrm>
            <a:off x="4381804" y="3790737"/>
            <a:ext cx="4397471" cy="3067263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024B4FB2-8C68-4165-A118-512E1F427CD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7" b="6294"/>
          <a:stretch/>
        </p:blipFill>
        <p:spPr>
          <a:xfrm>
            <a:off x="0" y="4373036"/>
            <a:ext cx="4426857" cy="2484964"/>
          </a:xfrm>
          <a:prstGeom prst="rect">
            <a:avLst/>
          </a:prstGeom>
        </p:spPr>
      </p:pic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FB58D698-0BCC-4F89-96A6-D5C635143065}"/>
              </a:ext>
            </a:extLst>
          </p:cNvPr>
          <p:cNvCxnSpPr/>
          <p:nvPr/>
        </p:nvCxnSpPr>
        <p:spPr>
          <a:xfrm>
            <a:off x="0" y="699350"/>
            <a:ext cx="12192000" cy="0"/>
          </a:xfrm>
          <a:prstGeom prst="line">
            <a:avLst/>
          </a:prstGeom>
          <a:ln w="25400" cmpd="sng">
            <a:solidFill>
              <a:srgbClr val="6BA4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タイトル 5">
            <a:extLst>
              <a:ext uri="{FF2B5EF4-FFF2-40B4-BE49-F238E27FC236}">
                <a16:creationId xmlns:a16="http://schemas.microsoft.com/office/drawing/2014/main" id="{8CDDF9BD-65A7-44D2-9C60-C5C968EE000D}"/>
              </a:ext>
            </a:extLst>
          </p:cNvPr>
          <p:cNvSpPr txBox="1">
            <a:spLocks/>
          </p:cNvSpPr>
          <p:nvPr/>
        </p:nvSpPr>
        <p:spPr>
          <a:xfrm>
            <a:off x="0" y="804862"/>
            <a:ext cx="12192000" cy="503763"/>
          </a:xfrm>
          <a:prstGeom prst="rect">
            <a:avLst/>
          </a:prstGeom>
          <a:solidFill>
            <a:schemeClr val="accent2">
              <a:lumMod val="20000"/>
              <a:lumOff val="80000"/>
              <a:alpha val="59000"/>
            </a:schemeClr>
          </a:solidFill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kumimoji="1"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ja-JP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Tourism Events </a:t>
            </a:r>
            <a:r>
              <a:rPr lang="en-US" altLang="ja-JP" sz="28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Utilising</a:t>
            </a:r>
            <a:r>
              <a:rPr lang="en-US" altLang="ja-JP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8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Otemae-dori</a:t>
            </a:r>
            <a:r>
              <a:rPr lang="en-US" altLang="ja-JP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 Street</a:t>
            </a:r>
            <a:endParaRPr lang="ja-JP" altLang="en-US" sz="28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D13E0F9-7EF0-46EF-8B8E-8969032BBA0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64" b="2545"/>
          <a:stretch/>
        </p:blipFill>
        <p:spPr>
          <a:xfrm>
            <a:off x="1" y="1414134"/>
            <a:ext cx="7097486" cy="3240759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1AFD4239-73F3-421F-8A4E-870F3D6246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789" y="1401710"/>
            <a:ext cx="2168788" cy="325318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607D27B2-6024-4322-A676-F96FCD34EC9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472" y="1401710"/>
            <a:ext cx="3637527" cy="5456290"/>
          </a:xfrm>
          <a:prstGeom prst="rect">
            <a:avLst/>
          </a:prstGeom>
        </p:spPr>
      </p:pic>
      <p:sp>
        <p:nvSpPr>
          <p:cNvPr id="10" name="タイトル 5">
            <a:extLst>
              <a:ext uri="{FF2B5EF4-FFF2-40B4-BE49-F238E27FC236}">
                <a16:creationId xmlns:a16="http://schemas.microsoft.com/office/drawing/2014/main" id="{AB9C50B1-F984-4967-91A6-7AF777EF3F2E}"/>
              </a:ext>
            </a:extLst>
          </p:cNvPr>
          <p:cNvSpPr txBox="1">
            <a:spLocks/>
          </p:cNvSpPr>
          <p:nvPr/>
        </p:nvSpPr>
        <p:spPr>
          <a:xfrm>
            <a:off x="152644" y="152445"/>
            <a:ext cx="11886712" cy="460319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kumimoji="1"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r>
              <a:rPr lang="en-US" altLang="ja-JP" sz="28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3. Walkability Leading to Himeji Castle: A Street You Want to Walk On</a:t>
            </a:r>
          </a:p>
          <a:p>
            <a:endParaRPr lang="ja-JP" altLang="en-US" sz="28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497651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4C409D0-3C3D-4DFC-81AA-8567275FD8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" t="57987" b="5404"/>
          <a:stretch/>
        </p:blipFill>
        <p:spPr>
          <a:xfrm>
            <a:off x="0" y="3621452"/>
            <a:ext cx="12185775" cy="3236548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D16522D-9A69-4AC7-A68E-61E40B5289A1}"/>
              </a:ext>
            </a:extLst>
          </p:cNvPr>
          <p:cNvSpPr txBox="1"/>
          <p:nvPr/>
        </p:nvSpPr>
        <p:spPr>
          <a:xfrm>
            <a:off x="0" y="669299"/>
            <a:ext cx="12308114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7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1. Japan’s “Walking” Culture</a:t>
            </a:r>
          </a:p>
          <a:p>
            <a:endParaRPr kumimoji="1" lang="en-US" altLang="ja-JP" sz="2400" dirty="0"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lang="en-US" altLang="ja-JP" sz="37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2. The History of Himeji’s Main Street, </a:t>
            </a:r>
            <a:r>
              <a:rPr lang="en-US" altLang="ja-JP" sz="37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Otemae-dori</a:t>
            </a:r>
            <a:r>
              <a:rPr lang="en-US" altLang="ja-JP" sz="37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 Street</a:t>
            </a:r>
          </a:p>
          <a:p>
            <a:endParaRPr kumimoji="1" lang="en-US" altLang="ja-JP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lang="en-US" altLang="ja-JP" sz="37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3. Walkability Leading to Himeji Castle:</a:t>
            </a:r>
          </a:p>
          <a:p>
            <a:r>
              <a:rPr lang="en-US" altLang="ja-JP" sz="37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    A Street You Want to Walk On</a:t>
            </a:r>
          </a:p>
          <a:p>
            <a:endParaRPr kumimoji="1" lang="en-US" altLang="ja-JP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r>
              <a:rPr lang="en-US" altLang="ja-JP" sz="37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4. Expanding Walkability from </a:t>
            </a:r>
            <a:r>
              <a:rPr lang="en-US" altLang="ja-JP" sz="3700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Otemae-dori</a:t>
            </a:r>
            <a:r>
              <a:rPr lang="en-US" altLang="ja-JP" sz="37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 Street:</a:t>
            </a:r>
          </a:p>
          <a:p>
            <a:r>
              <a:rPr lang="en-US" altLang="ja-JP" sz="37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    Connecting to the Next Generation</a:t>
            </a:r>
            <a:endParaRPr kumimoji="1" lang="en-US" altLang="ja-JP" sz="37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244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17582</TotalTime>
  <Words>546</Words>
  <Application>Microsoft Office PowerPoint</Application>
  <PresentationFormat>Širokozaslonsko</PresentationFormat>
  <Paragraphs>107</Paragraphs>
  <Slides>14</Slides>
  <Notes>14</Notes>
  <HiddenSlides>0</HiddenSlides>
  <MMClips>0</MMClips>
  <ScaleCrop>false</ScaleCrop>
  <HeadingPairs>
    <vt:vector size="6" baseType="variant">
      <vt:variant>
        <vt:lpstr>Uporabljene pisave</vt:lpstr>
      </vt:variant>
      <vt:variant>
        <vt:i4>7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14</vt:i4>
      </vt:variant>
    </vt:vector>
  </HeadingPairs>
  <TitlesOfParts>
    <vt:vector size="22" baseType="lpstr">
      <vt:lpstr>游ゴシック</vt:lpstr>
      <vt:lpstr>游ゴシック Light</vt:lpstr>
      <vt:lpstr>Arial</vt:lpstr>
      <vt:lpstr>Arial Black</vt:lpstr>
      <vt:lpstr>メイリオ</vt:lpstr>
      <vt:lpstr>Times New Roman</vt:lpstr>
      <vt:lpstr>UD デジタル 教科書体 NK-R</vt:lpstr>
      <vt:lpstr>Office テーマ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 </vt:lpstr>
    </vt:vector>
  </TitlesOfParts>
  <Company>姫路市役所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ユニークベニュー</dc:title>
  <dc:creator>Urška Pleše Berishaj</dc:creator>
  <cp:lastModifiedBy>Urška Pleše</cp:lastModifiedBy>
  <cp:revision>955</cp:revision>
  <cp:lastPrinted>2024-08-22T01:39:45Z</cp:lastPrinted>
  <dcterms:created xsi:type="dcterms:W3CDTF">2017-02-15T00:17:19Z</dcterms:created>
  <dcterms:modified xsi:type="dcterms:W3CDTF">2024-10-16T09:11:37Z</dcterms:modified>
</cp:coreProperties>
</file>