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2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8" Type="http://schemas.openxmlformats.org/officeDocument/2006/relationships/slide" Target="slides/slide7.xml"/><Relationship Id="rId7" Type="http://schemas.openxmlformats.org/officeDocument/2006/relationships/slide" Target="slides/slide6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3" Type="http://schemas.openxmlformats.org/officeDocument/2006/relationships/slide" Target="slides/slide2.xml"/><Relationship Id="rId28" Type="http://schemas.openxmlformats.org/officeDocument/2006/relationships/viewProps" Target="viewProps.xml"/><Relationship Id="rId27" Type="http://schemas.openxmlformats.org/officeDocument/2006/relationships/tableStyles" Target="tableStyles.xml"/><Relationship Id="rId26" Type="http://schemas.openxmlformats.org/officeDocument/2006/relationships/presProps" Target="presProps.xml"/><Relationship Id="rId25" Type="http://schemas.openxmlformats.org/officeDocument/2006/relationships/slide" Target="slides/slide24.xml"/><Relationship Id="rId24" Type="http://schemas.openxmlformats.org/officeDocument/2006/relationships/slide" Target="slides/slide23.xml"/><Relationship Id="rId23" Type="http://schemas.openxmlformats.org/officeDocument/2006/relationships/slide" Target="slides/slide22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19" Type="http://schemas.openxmlformats.org/officeDocument/2006/relationships/slide" Target="slides/slide18.xml"/><Relationship Id="rId18" Type="http://schemas.openxmlformats.org/officeDocument/2006/relationships/slide" Target="slides/slide17.xml"/><Relationship Id="rId17" Type="http://schemas.openxmlformats.org/officeDocument/2006/relationships/slide" Target="slides/slide16.xml"/><Relationship Id="rId16" Type="http://schemas.openxmlformats.org/officeDocument/2006/relationships/slide" Target="slides/slide15.xml"/><Relationship Id="rId15" Type="http://schemas.openxmlformats.org/officeDocument/2006/relationships/slide" Target="slides/slide14.xml"/><Relationship Id="rId14" Type="http://schemas.openxmlformats.org/officeDocument/2006/relationships/slide" Target="slides/slide13.xml"/><Relationship Id="rId13" Type="http://schemas.openxmlformats.org/officeDocument/2006/relationships/slide" Target="slides/slide12.xml"/><Relationship Id="rId12" Type="http://schemas.openxmlformats.org/officeDocument/2006/relationships/slide" Target="slides/slide11.xml"/><Relationship Id="rId11" Type="http://schemas.openxmlformats.org/officeDocument/2006/relationships/slide" Target="slides/slide10.xml"/><Relationship Id="rId10" Type="http://schemas.openxmlformats.org/officeDocument/2006/relationships/slide" Target="slides/slide9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1150416" y="3811676"/>
            <a:ext cx="10549890" cy="22536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83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6000"/>
              </a:lnSpc>
              <a:tabLst/>
            </a:pPr>
            <a:r>
              <a:rPr sz="2400" b="1" kern="0" spc="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Walkability is an important factor affectin</a:t>
            </a:r>
            <a:r>
              <a:rPr sz="2400" b="1" kern="0" spc="-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 the attraction of</a:t>
            </a:r>
            <a:r>
              <a:rPr sz="2400" b="1" kern="0" spc="-1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kern="0" spc="-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kern="0" spc="7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kern="0" spc="-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2400" b="1" kern="0" spc="1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kern="0" spc="-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areas</a:t>
            </a:r>
            <a:endParaRPr sz="24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4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169035" algn="l" rtl="0" eaLnBrk="0">
              <a:lnSpc>
                <a:spcPct val="97000"/>
              </a:lnSpc>
              <a:spcBef>
                <a:spcPts val="727"/>
              </a:spcBef>
              <a:tabLst/>
            </a:pPr>
            <a:r>
              <a:rPr sz="2400" kern="0" spc="0" dirty="0">
                <a:solidFill>
                  <a:srgbClr val="5812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步行是影响历史城区吸引力的</a:t>
            </a:r>
            <a:r>
              <a:rPr sz="2400" kern="0" spc="-10" dirty="0">
                <a:solidFill>
                  <a:srgbClr val="5812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重要因素</a:t>
            </a:r>
            <a:endParaRPr sz="2400" dirty="0">
              <a:latin typeface="Microsoft YaHei"/>
              <a:ea typeface="Microsoft YaHei"/>
              <a:cs typeface="Microsoft YaHei"/>
            </a:endParaRPr>
          </a:p>
          <a:p>
            <a:pPr marL="2757170" indent="-227329" algn="l" rtl="0" eaLnBrk="0">
              <a:lnSpc>
                <a:spcPct val="109000"/>
              </a:lnSpc>
              <a:spcBef>
                <a:spcPts val="1482"/>
              </a:spcBef>
              <a:tabLst/>
            </a:pPr>
            <a:r>
              <a:rPr sz="1800" b="1" kern="0" spc="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-- Introduction to the experience of</a:t>
            </a:r>
            <a:r>
              <a:rPr sz="1800" b="1" kern="0" spc="-1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1" kern="0" spc="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pedestrian planning and</a:t>
            </a:r>
            <a:r>
              <a:rPr sz="1800" b="1" kern="0" spc="7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1" kern="0" spc="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constructio</a:t>
            </a:r>
            <a:r>
              <a:rPr sz="1800" b="1" kern="0" spc="-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 in</a:t>
            </a:r>
            <a:r>
              <a:rPr sz="1800" b="1" kern="0" spc="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       </a:t>
            </a:r>
            <a:r>
              <a:rPr sz="1800" b="1" kern="0" spc="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 historical urban area of</a:t>
            </a:r>
            <a:r>
              <a:rPr sz="1800" b="1" kern="0" spc="-1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1" kern="0" spc="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Zhengzh</a:t>
            </a:r>
            <a:r>
              <a:rPr sz="1800" b="1" kern="0" spc="-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ou</a:t>
            </a:r>
            <a:r>
              <a:rPr sz="1800" b="1" kern="0" spc="14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1" kern="0" spc="-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Shang Dynasty</a:t>
            </a:r>
            <a:r>
              <a:rPr sz="1800" b="1" kern="0" spc="10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1" kern="0" spc="-10" dirty="0">
                <a:solidFill>
                  <a:srgbClr val="5812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Site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552064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800" kern="0" spc="-10" dirty="0">
                <a:solidFill>
                  <a:srgbClr val="5812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--郑州商城遗址历史城区步行规划建设经验介绍</a:t>
            </a:r>
            <a:endParaRPr sz="1800" dirty="0">
              <a:latin typeface="Microsoft YaHei"/>
              <a:ea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" name="table 150"/>
          <p:cNvGraphicFramePr>
            <a:graphicFrameLocks noGrp="1"/>
          </p:cNvGraphicFramePr>
          <p:nvPr/>
        </p:nvGraphicFramePr>
        <p:xfrm>
          <a:off x="5464492" y="1397840"/>
          <a:ext cx="6712585" cy="5446395"/>
        </p:xfrm>
        <a:graphic>
          <a:graphicData uri="http://schemas.openxmlformats.org/drawingml/2006/table">
            <a:tbl>
              <a:tblPr/>
              <a:tblGrid>
                <a:gridCol w="6712585"/>
              </a:tblGrid>
              <a:tr h="543687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2" name="picture 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473953" y="1407364"/>
            <a:ext cx="6694169" cy="5427979"/>
          </a:xfrm>
          <a:prstGeom prst="rect">
            <a:avLst/>
          </a:prstGeom>
        </p:spPr>
      </p:pic>
      <p:sp>
        <p:nvSpPr>
          <p:cNvPr id="154" name="textbox 154"/>
          <p:cNvSpPr/>
          <p:nvPr/>
        </p:nvSpPr>
        <p:spPr>
          <a:xfrm>
            <a:off x="466607" y="1218431"/>
            <a:ext cx="4930775" cy="33534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86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4604" algn="l" rtl="0" eaLnBrk="0">
              <a:lnSpc>
                <a:spcPct val="97000"/>
              </a:lnSpc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确定步行作为商城遗址历史城区内的主导交通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方式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29209" indent="462280" algn="l" rtl="0" eaLnBrk="0">
              <a:lnSpc>
                <a:spcPct val="119000"/>
              </a:lnSpc>
              <a:spcBef>
                <a:spcPts val="248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Build</a:t>
            </a:r>
            <a:r>
              <a:rPr sz="1800" kern="0" spc="2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8 walking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leadi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ng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areas,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each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which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controlled between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16-40 hectares. Branch road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 and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characteristic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streets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alleys within them we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re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set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up as walking-oriented roads, and secondary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road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as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walking-friendly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roads.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pedestr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ian</a:t>
            </a:r>
            <a:r>
              <a:rPr sz="1800" kern="0" spc="2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network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density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  the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  reaches   18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kilometers/sq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uare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kilometers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12700" indent="393700" algn="l" rtl="0" eaLnBrk="0">
              <a:lnSpc>
                <a:spcPct val="123000"/>
              </a:lnSpc>
              <a:spcBef>
                <a:spcPts val="129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规划建设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8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个慢行主导区，单个面积控制在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16-40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顷，其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内部支路及特色街巷设置为慢行主导路，次干道设置为慢行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友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好路。区域步行网络密度达到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18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公里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/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平方公里。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56" name="picture 1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00991" y="4627267"/>
            <a:ext cx="3499062" cy="2212648"/>
          </a:xfrm>
          <a:prstGeom prst="rect">
            <a:avLst/>
          </a:prstGeom>
        </p:spPr>
      </p:pic>
      <p:sp>
        <p:nvSpPr>
          <p:cNvPr id="158" name="textbox 158"/>
          <p:cNvSpPr/>
          <p:nvPr/>
        </p:nvSpPr>
        <p:spPr>
          <a:xfrm>
            <a:off x="479259" y="646906"/>
            <a:ext cx="9210675" cy="5480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30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49909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76000"/>
              </a:lnSpc>
              <a:spcBef>
                <a:spcPts val="16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2.Determine walking as the leading mode of</a:t>
            </a:r>
            <a:r>
              <a:rPr sz="2000" b="1" kern="0" spc="-13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transportation in the historic u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rban area</a:t>
            </a:r>
            <a:endParaRPr sz="20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60" name="rect 160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2" name="rect 162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4" name="textbox 164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050028" y="1594328"/>
            <a:ext cx="7052944" cy="5236081"/>
          </a:xfrm>
          <a:prstGeom prst="rect">
            <a:avLst/>
          </a:prstGeom>
        </p:spPr>
      </p:pic>
      <p:pic>
        <p:nvPicPr>
          <p:cNvPr id="168" name="picture 1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75030" y="3901918"/>
            <a:ext cx="3990721" cy="2928491"/>
          </a:xfrm>
          <a:prstGeom prst="rect">
            <a:avLst/>
          </a:prstGeom>
        </p:spPr>
      </p:pic>
      <p:sp>
        <p:nvSpPr>
          <p:cNvPr id="170" name="textbox 170"/>
          <p:cNvSpPr/>
          <p:nvPr/>
        </p:nvSpPr>
        <p:spPr>
          <a:xfrm>
            <a:off x="381947" y="1525727"/>
            <a:ext cx="4766945" cy="21951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03884" algn="l" rtl="0" eaLnBrk="0">
              <a:lnSpc>
                <a:spcPct val="76000"/>
              </a:lnSpc>
              <a:tabLst/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sz="1800" kern="0" spc="2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express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lines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5</a:t>
            </a:r>
            <a:r>
              <a:rPr sz="1800" kern="0" spc="2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gene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ral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91439" indent="-635" algn="l" rtl="0" eaLnBrk="0">
              <a:lnSpc>
                <a:spcPct val="124000"/>
              </a:lnSpc>
              <a:spcBef>
                <a:spcPts val="65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lines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were</a:t>
            </a:r>
            <a:r>
              <a:rPr sz="18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planned</a:t>
            </a:r>
            <a:r>
              <a:rPr sz="1800" kern="0" spc="2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1800" kern="0" spc="2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achieve</a:t>
            </a:r>
            <a:r>
              <a:rPr sz="1800" kern="0" spc="2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driving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force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 region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on the whole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city.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 rail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network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density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sz="1800" kern="0" spc="2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four</a:t>
            </a:r>
            <a:r>
              <a:rPr sz="1800" kern="0" spc="2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times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</a:t>
            </a:r>
            <a:r>
              <a:rPr sz="1800" kern="0" spc="2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average</a:t>
            </a:r>
            <a:r>
              <a:rPr sz="1800" kern="0" spc="2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density</a:t>
            </a:r>
            <a:r>
              <a:rPr sz="1800" kern="0" spc="2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 the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central urban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area.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2700" indent="394334" algn="l" rtl="0" eaLnBrk="0">
              <a:lnSpc>
                <a:spcPct val="119000"/>
              </a:lnSpc>
              <a:spcBef>
                <a:spcPts val="4"/>
              </a:spcBef>
              <a:tabLst/>
            </a:pP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规划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7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条轨道交通线，其中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2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条城市快线，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5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条城市普线，</a:t>
            </a:r>
            <a:r>
              <a:rPr sz="1400" kern="0" spc="2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规划轨道网络密度是中心城区平均密度的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4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倍。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2" name="textbox 172"/>
          <p:cNvSpPr/>
          <p:nvPr/>
        </p:nvSpPr>
        <p:spPr>
          <a:xfrm>
            <a:off x="468568" y="646906"/>
            <a:ext cx="9221469" cy="8045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30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60705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22859" algn="l" rtl="0" eaLnBrk="0">
              <a:lnSpc>
                <a:spcPct val="76000"/>
              </a:lnSpc>
              <a:spcBef>
                <a:spcPts val="16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2.Determine walking as the leading mode of</a:t>
            </a:r>
            <a:r>
              <a:rPr sz="2000" b="1" kern="0" spc="-13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transportation in the historic u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rban area</a:t>
            </a:r>
            <a:endParaRPr sz="2000" dirty="0">
              <a:latin typeface="Times New Roman"/>
              <a:ea typeface="Times New Roman"/>
              <a:cs typeface="Times New Roman"/>
            </a:endParaRPr>
          </a:p>
          <a:p>
            <a:pPr marL="12700" algn="l" rtl="0" eaLnBrk="0">
              <a:lnSpc>
                <a:spcPct val="97000"/>
              </a:lnSpc>
              <a:spcBef>
                <a:spcPts val="392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确定步行作为商城遗址历史城区内的主导交通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方式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4" name="rect 174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6" name="rect 176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8" name="textbox 178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6" name="group 6"/>
          <p:cNvGrpSpPr/>
          <p:nvPr/>
        </p:nvGrpSpPr>
        <p:grpSpPr>
          <a:xfrm rot="21600000">
            <a:off x="7283101" y="3121442"/>
            <a:ext cx="1462602" cy="1634956"/>
            <a:chOff x="0" y="0"/>
            <a:chExt cx="1462602" cy="1634956"/>
          </a:xfrm>
        </p:grpSpPr>
        <p:grpSp>
          <p:nvGrpSpPr>
            <p:cNvPr id="8" name="group 8"/>
            <p:cNvGrpSpPr/>
            <p:nvPr/>
          </p:nvGrpSpPr>
          <p:grpSpPr>
            <a:xfrm rot="21600000">
              <a:off x="0" y="0"/>
              <a:ext cx="1462602" cy="1634956"/>
              <a:chOff x="0" y="0"/>
              <a:chExt cx="1462602" cy="1634956"/>
            </a:xfrm>
          </p:grpSpPr>
          <p:sp>
            <p:nvSpPr>
              <p:cNvPr id="180" name="path 180"/>
              <p:cNvSpPr/>
              <p:nvPr/>
            </p:nvSpPr>
            <p:spPr>
              <a:xfrm>
                <a:off x="18890" y="19013"/>
                <a:ext cx="1424685" cy="1597152"/>
              </a:xfrm>
              <a:custGeom>
                <a:avLst/>
                <a:gdLst/>
                <a:ahLst/>
                <a:cxnLst/>
                <a:rect l="0" t="0" r="0" b="0"/>
                <a:pathLst>
                  <a:path w="2243" h="2515">
                    <a:moveTo>
                      <a:pt x="2112" y="2515"/>
                    </a:moveTo>
                    <a:lnTo>
                      <a:pt x="2213" y="744"/>
                    </a:lnTo>
                    <a:lnTo>
                      <a:pt x="2243" y="120"/>
                    </a:lnTo>
                    <a:lnTo>
                      <a:pt x="281" y="0"/>
                    </a:lnTo>
                    <a:lnTo>
                      <a:pt x="0" y="2162"/>
                    </a:lnTo>
                    <a:lnTo>
                      <a:pt x="2112" y="2515"/>
                    </a:lnTo>
                    <a:close/>
                  </a:path>
                </a:pathLst>
              </a:custGeom>
              <a:solidFill>
                <a:srgbClr val="7800ED">
                  <a:alpha val="30196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path 182"/>
              <p:cNvSpPr/>
              <p:nvPr/>
            </p:nvSpPr>
            <p:spPr>
              <a:xfrm>
                <a:off x="0" y="0"/>
                <a:ext cx="1462602" cy="1634956"/>
              </a:xfrm>
              <a:custGeom>
                <a:avLst/>
                <a:gdLst/>
                <a:ahLst/>
                <a:cxnLst/>
                <a:rect l="0" t="0" r="0" b="0"/>
                <a:pathLst>
                  <a:path w="2303" h="2574">
                    <a:moveTo>
                      <a:pt x="2142" y="2545"/>
                    </a:moveTo>
                    <a:lnTo>
                      <a:pt x="2243" y="774"/>
                    </a:lnTo>
                    <a:lnTo>
                      <a:pt x="2273" y="150"/>
                    </a:lnTo>
                    <a:lnTo>
                      <a:pt x="311" y="29"/>
                    </a:lnTo>
                    <a:lnTo>
                      <a:pt x="29" y="2192"/>
                    </a:lnTo>
                    <a:lnTo>
                      <a:pt x="2142" y="2545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7800ED"/>
                </a:solidFill>
                <a:prstDash val="dash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4" name="textbox 184"/>
            <p:cNvSpPr/>
            <p:nvPr/>
          </p:nvSpPr>
          <p:spPr>
            <a:xfrm>
              <a:off x="-12700" y="-12700"/>
              <a:ext cx="1488439" cy="173862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76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431165" algn="l" rtl="0" eaLnBrk="0">
                <a:lnSpc>
                  <a:spcPct val="83000"/>
                </a:lnSpc>
                <a:spcBef>
                  <a:spcPts val="4"/>
                </a:spcBef>
                <a:tabLst/>
              </a:pPr>
              <a:r>
                <a:rPr sz="2700" kern="0" spc="0" dirty="0">
                  <a:solidFill>
                    <a:srgbClr val="00206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Site</a:t>
              </a:r>
              <a:endParaRPr sz="27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86" name="textbox 186"/>
          <p:cNvSpPr/>
          <p:nvPr/>
        </p:nvSpPr>
        <p:spPr>
          <a:xfrm>
            <a:off x="775030" y="3901897"/>
            <a:ext cx="2385060" cy="307975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487044" algn="l" rtl="0" eaLnBrk="0">
              <a:lnSpc>
                <a:spcPct val="94000"/>
              </a:lnSpc>
              <a:spcBef>
                <a:spcPts val="4"/>
              </a:spcBef>
              <a:tabLst/>
            </a:pP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轨道交通站点实景</a:t>
            </a:r>
            <a:endParaRPr sz="1400" dirty="0">
              <a:latin typeface="SimHei"/>
              <a:ea typeface="SimHei"/>
              <a:cs typeface="SimHei"/>
            </a:endParaRPr>
          </a:p>
        </p:txBody>
      </p:sp>
      <p:sp>
        <p:nvSpPr>
          <p:cNvPr id="188" name="textbox 188"/>
          <p:cNvSpPr/>
          <p:nvPr/>
        </p:nvSpPr>
        <p:spPr>
          <a:xfrm>
            <a:off x="9861042" y="1594306"/>
            <a:ext cx="2242185" cy="307975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38125" algn="l" rtl="0" eaLnBrk="0">
              <a:lnSpc>
                <a:spcPct val="94000"/>
              </a:lnSpc>
              <a:spcBef>
                <a:spcPts val="4"/>
              </a:spcBef>
              <a:tabLst/>
            </a:pP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轨道交通线网及站点图</a:t>
            </a:r>
            <a:endParaRPr sz="1400" dirty="0">
              <a:latin typeface="SimHei"/>
              <a:ea typeface="SimHei"/>
              <a:cs typeface="Sim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473953" y="1513139"/>
            <a:ext cx="6564757" cy="5240401"/>
          </a:xfrm>
          <a:prstGeom prst="rect">
            <a:avLst/>
          </a:prstGeom>
        </p:spPr>
      </p:pic>
      <p:graphicFrame>
        <p:nvGraphicFramePr>
          <p:cNvPr id="192" name="table 192"/>
          <p:cNvGraphicFramePr>
            <a:graphicFrameLocks noGrp="1"/>
          </p:cNvGraphicFramePr>
          <p:nvPr/>
        </p:nvGraphicFramePr>
        <p:xfrm>
          <a:off x="5464492" y="1503615"/>
          <a:ext cx="6583680" cy="5259070"/>
        </p:xfrm>
        <a:graphic>
          <a:graphicData uri="http://schemas.openxmlformats.org/drawingml/2006/table">
            <a:tbl>
              <a:tblPr/>
              <a:tblGrid>
                <a:gridCol w="6583680"/>
              </a:tblGrid>
              <a:tr h="52495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18894" algn="l" rtl="0" eaLnBrk="0">
                        <a:lnSpc>
                          <a:spcPts val="741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600" b="1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高频骨干线 分布图</a:t>
                      </a:r>
                      <a:endParaRPr sz="6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4" name="table 194"/>
          <p:cNvGraphicFramePr>
            <a:graphicFrameLocks noGrp="1"/>
          </p:cNvGraphicFramePr>
          <p:nvPr/>
        </p:nvGraphicFramePr>
        <p:xfrm>
          <a:off x="747217" y="3019487"/>
          <a:ext cx="4480559" cy="3743325"/>
        </p:xfrm>
        <a:graphic>
          <a:graphicData uri="http://schemas.openxmlformats.org/drawingml/2006/table">
            <a:tbl>
              <a:tblPr/>
              <a:tblGrid>
                <a:gridCol w="4480559"/>
              </a:tblGrid>
              <a:tr h="37338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6" name="picture 1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56742" y="3029010"/>
            <a:ext cx="4461636" cy="3724529"/>
          </a:xfrm>
          <a:prstGeom prst="rect">
            <a:avLst/>
          </a:prstGeom>
        </p:spPr>
      </p:pic>
      <p:sp>
        <p:nvSpPr>
          <p:cNvPr id="198" name="textbox 198"/>
          <p:cNvSpPr/>
          <p:nvPr/>
        </p:nvSpPr>
        <p:spPr>
          <a:xfrm>
            <a:off x="468568" y="646906"/>
            <a:ext cx="9221469" cy="8045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30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60705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22859" algn="l" rtl="0" eaLnBrk="0">
              <a:lnSpc>
                <a:spcPct val="76000"/>
              </a:lnSpc>
              <a:spcBef>
                <a:spcPts val="16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2.Determine walking as the leading mode of</a:t>
            </a:r>
            <a:r>
              <a:rPr sz="2000" b="1" kern="0" spc="-13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transportation in the historic u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rban area</a:t>
            </a:r>
            <a:endParaRPr sz="2000" dirty="0">
              <a:latin typeface="Times New Roman"/>
              <a:ea typeface="Times New Roman"/>
              <a:cs typeface="Times New Roman"/>
            </a:endParaRPr>
          </a:p>
          <a:p>
            <a:pPr marL="12700" algn="l" rtl="0" eaLnBrk="0">
              <a:lnSpc>
                <a:spcPct val="97000"/>
              </a:lnSpc>
              <a:spcBef>
                <a:spcPts val="392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确定步行作为商城遗址历史城区内的主导交通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方式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00" name="textbox 200"/>
          <p:cNvSpPr/>
          <p:nvPr/>
        </p:nvSpPr>
        <p:spPr>
          <a:xfrm>
            <a:off x="474522" y="1525727"/>
            <a:ext cx="4721859" cy="15290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6000"/>
              </a:lnSpc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Strengthen the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distribution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function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uses,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19050" indent="-6350" algn="l" rtl="0" eaLnBrk="0">
              <a:lnSpc>
                <a:spcPct val="121000"/>
              </a:lnSpc>
              <a:spcBef>
                <a:spcPts val="5"/>
              </a:spcBef>
              <a:tabLst/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coverage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100%</a:t>
            </a:r>
            <a:r>
              <a:rPr sz="1800" kern="0" spc="2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within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500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met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ers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2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bus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stops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24129" indent="387350" algn="l" rtl="0" eaLnBrk="0">
              <a:lnSpc>
                <a:spcPct val="120000"/>
              </a:lnSpc>
              <a:spcBef>
                <a:spcPts val="7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强化地面公交的快速集散功能，地面公交站点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5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00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米范   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围内覆盖区域达到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100%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02" name="rect 202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04" name="rect 204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06" name="textbox 206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2350007" y="6414998"/>
            <a:ext cx="2868422" cy="401518"/>
            <a:chOff x="0" y="0"/>
            <a:chExt cx="2868422" cy="401518"/>
          </a:xfrm>
        </p:grpSpPr>
        <p:sp>
          <p:nvSpPr>
            <p:cNvPr id="208" name="path 208"/>
            <p:cNvSpPr/>
            <p:nvPr/>
          </p:nvSpPr>
          <p:spPr>
            <a:xfrm>
              <a:off x="0" y="0"/>
              <a:ext cx="2868422" cy="401518"/>
            </a:xfrm>
            <a:custGeom>
              <a:avLst/>
              <a:gdLst/>
              <a:ahLst/>
              <a:cxnLst/>
              <a:rect l="0" t="0" r="0" b="0"/>
              <a:pathLst>
                <a:path w="4517" h="632">
                  <a:moveTo>
                    <a:pt x="718" y="632"/>
                  </a:moveTo>
                  <a:lnTo>
                    <a:pt x="4474" y="632"/>
                  </a:lnTo>
                  <a:lnTo>
                    <a:pt x="4474" y="99"/>
                  </a:lnTo>
                  <a:lnTo>
                    <a:pt x="718" y="99"/>
                  </a:lnTo>
                  <a:lnTo>
                    <a:pt x="718" y="632"/>
                  </a:lnTo>
                  <a:close/>
                </a:path>
                <a:path w="4517" h="632">
                  <a:moveTo>
                    <a:pt x="0" y="484"/>
                  </a:moveTo>
                  <a:lnTo>
                    <a:pt x="4517" y="484"/>
                  </a:lnTo>
                  <a:lnTo>
                    <a:pt x="4517" y="0"/>
                  </a:lnTo>
                  <a:lnTo>
                    <a:pt x="0" y="0"/>
                  </a:lnTo>
                  <a:lnTo>
                    <a:pt x="0" y="484"/>
                  </a:lnTo>
                  <a:close/>
                </a:path>
              </a:pathLst>
            </a:custGeom>
            <a:solidFill>
              <a:srgbClr val="FFFFFF">
                <a:alpha val="6196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0" name="textbox 210"/>
            <p:cNvSpPr/>
            <p:nvPr/>
          </p:nvSpPr>
          <p:spPr>
            <a:xfrm>
              <a:off x="-12700" y="-12700"/>
              <a:ext cx="2894329" cy="4445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3000"/>
                </a:lnSpc>
                <a:tabLst/>
              </a:pPr>
              <a:endParaRPr sz="500" dirty="0">
                <a:latin typeface="Arial"/>
                <a:ea typeface="Arial"/>
                <a:cs typeface="Arial"/>
              </a:endParaRPr>
            </a:p>
            <a:p>
              <a:pPr marL="379729" algn="l" rtl="0" eaLnBrk="0">
                <a:lnSpc>
                  <a:spcPct val="97000"/>
                </a:lnSpc>
                <a:spcBef>
                  <a:spcPts val="3"/>
                </a:spcBef>
                <a:tabLst/>
              </a:pPr>
              <a:r>
                <a:rPr sz="1400" kern="0" spc="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公交专用道近期实施计划图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sp>
        <p:nvSpPr>
          <p:cNvPr id="212" name="textbox 212"/>
          <p:cNvSpPr/>
          <p:nvPr/>
        </p:nvSpPr>
        <p:spPr>
          <a:xfrm>
            <a:off x="9654031" y="6414984"/>
            <a:ext cx="2385060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302259" algn="l" rtl="0" eaLnBrk="0">
              <a:lnSpc>
                <a:spcPct val="98000"/>
              </a:lnSpc>
              <a:spcBef>
                <a:spcPts val="2"/>
              </a:spcBef>
              <a:tabLst/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地面公交线网及站点图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14" name="picture 2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56742" y="6003185"/>
            <a:ext cx="833475" cy="750354"/>
          </a:xfrm>
          <a:prstGeom prst="rect">
            <a:avLst/>
          </a:prstGeom>
        </p:spPr>
      </p:pic>
      <p:sp>
        <p:nvSpPr>
          <p:cNvPr id="216" name="textbox 216"/>
          <p:cNvSpPr/>
          <p:nvPr/>
        </p:nvSpPr>
        <p:spPr>
          <a:xfrm>
            <a:off x="8696001" y="4217182"/>
            <a:ext cx="389890" cy="2724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spcBef>
                <a:spcPts val="1"/>
              </a:spcBef>
              <a:tabLst/>
            </a:pPr>
            <a:r>
              <a:rPr sz="1500" b="1" kern="0" spc="20" dirty="0">
                <a:solidFill>
                  <a:srgbClr val="FFFF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Site</a:t>
            </a:r>
            <a:endParaRPr sz="1500" dirty="0">
              <a:latin typeface="Arial"/>
              <a:ea typeface="Arial"/>
              <a:cs typeface="Arial"/>
            </a:endParaRPr>
          </a:p>
        </p:txBody>
      </p:sp>
      <p:sp>
        <p:nvSpPr>
          <p:cNvPr id="218" name="path 218"/>
          <p:cNvSpPr/>
          <p:nvPr/>
        </p:nvSpPr>
        <p:spPr>
          <a:xfrm>
            <a:off x="9013187" y="4229882"/>
            <a:ext cx="26649" cy="246465"/>
          </a:xfrm>
          <a:custGeom>
            <a:avLst/>
            <a:gdLst/>
            <a:ahLst/>
            <a:cxnLst/>
            <a:rect l="0" t="0" r="0" b="0"/>
            <a:pathLst>
              <a:path w="41" h="388">
                <a:moveTo>
                  <a:pt x="9" y="387"/>
                </a:moveTo>
                <a:lnTo>
                  <a:pt x="31" y="0"/>
                </a:lnTo>
              </a:path>
            </a:pathLst>
          </a:custGeom>
          <a:noFill/>
          <a:ln w="12700" cap="flat">
            <a:solidFill>
              <a:srgbClr val="00FF00"/>
            </a:solidFill>
            <a:prstDash val="dash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20" name="path 220"/>
          <p:cNvSpPr/>
          <p:nvPr/>
        </p:nvSpPr>
        <p:spPr>
          <a:xfrm>
            <a:off x="8769848" y="4120653"/>
            <a:ext cx="278893" cy="109896"/>
          </a:xfrm>
          <a:custGeom>
            <a:avLst/>
            <a:gdLst/>
            <a:ahLst/>
            <a:cxnLst/>
            <a:rect l="0" t="0" r="0" b="0"/>
            <a:pathLst>
              <a:path w="439" h="173">
                <a:moveTo>
                  <a:pt x="422" y="172"/>
                </a:moveTo>
                <a:lnTo>
                  <a:pt x="429" y="36"/>
                </a:lnTo>
                <a:lnTo>
                  <a:pt x="0" y="9"/>
                </a:lnTo>
              </a:path>
            </a:pathLst>
          </a:custGeom>
          <a:noFill/>
          <a:ln w="12700" cap="flat">
            <a:solidFill>
              <a:srgbClr val="00FF00"/>
            </a:solidFill>
            <a:prstDash val="dash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22" name="path 222"/>
          <p:cNvSpPr/>
          <p:nvPr/>
        </p:nvSpPr>
        <p:spPr>
          <a:xfrm>
            <a:off x="8730078" y="4420829"/>
            <a:ext cx="295205" cy="61421"/>
          </a:xfrm>
          <a:custGeom>
            <a:avLst/>
            <a:gdLst/>
            <a:ahLst/>
            <a:cxnLst/>
            <a:rect l="0" t="0" r="0" b="0"/>
            <a:pathLst>
              <a:path w="464" h="96">
                <a:moveTo>
                  <a:pt x="1" y="9"/>
                </a:moveTo>
                <a:lnTo>
                  <a:pt x="463" y="86"/>
                </a:lnTo>
              </a:path>
            </a:pathLst>
          </a:custGeom>
          <a:noFill/>
          <a:ln w="12700" cap="flat">
            <a:solidFill>
              <a:srgbClr val="00FF00"/>
            </a:solidFill>
            <a:prstDash val="dash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 224"/>
          <p:cNvSpPr/>
          <p:nvPr/>
        </p:nvSpPr>
        <p:spPr>
          <a:xfrm>
            <a:off x="5556250" y="1273568"/>
            <a:ext cx="6573139" cy="547497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5556250" y="1273567"/>
            <a:ext cx="6573139" cy="5424275"/>
            <a:chOff x="0" y="0"/>
            <a:chExt cx="6573139" cy="5424275"/>
          </a:xfrm>
        </p:grpSpPr>
        <p:pic>
          <p:nvPicPr>
            <p:cNvPr id="226" name="picture 2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6573139" cy="5424275"/>
            </a:xfrm>
            <a:prstGeom prst="rect">
              <a:avLst/>
            </a:prstGeom>
          </p:spPr>
        </p:pic>
        <p:sp>
          <p:nvSpPr>
            <p:cNvPr id="228" name="textbox 228"/>
            <p:cNvSpPr/>
            <p:nvPr/>
          </p:nvSpPr>
          <p:spPr>
            <a:xfrm>
              <a:off x="-12700" y="-12700"/>
              <a:ext cx="6598919" cy="552830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4126865" algn="l" rtl="0" eaLnBrk="0">
                <a:lnSpc>
                  <a:spcPct val="83000"/>
                </a:lnSpc>
                <a:spcBef>
                  <a:spcPts val="4"/>
                </a:spcBef>
                <a:tabLst/>
              </a:pPr>
              <a:r>
                <a:rPr sz="2700" kern="0" spc="0" dirty="0">
                  <a:solidFill>
                    <a:srgbClr val="00206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Site</a:t>
              </a:r>
              <a:endParaRPr sz="27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30" name="textbox 230"/>
          <p:cNvSpPr/>
          <p:nvPr/>
        </p:nvSpPr>
        <p:spPr>
          <a:xfrm>
            <a:off x="480640" y="1219955"/>
            <a:ext cx="4916804" cy="37255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86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围绕轨道交通站点进行重点开发，提升用地功能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的公共性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51435" indent="519430" algn="l" rtl="0" eaLnBrk="0">
              <a:lnSpc>
                <a:spcPct val="119000"/>
              </a:lnSpc>
              <a:spcBef>
                <a:spcPts val="381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Build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300 meter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mmunity public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service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circle with the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stations as the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re,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improve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development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intensity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publicity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land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use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functions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proportion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commercial 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land  within  500m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  the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ations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34%.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proportion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population</a:t>
            </a:r>
            <a:r>
              <a:rPr sz="18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job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positions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within     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800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meters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station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total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regional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 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 no less than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80%.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14604" indent="394334" algn="l" rtl="0" eaLnBrk="0">
              <a:lnSpc>
                <a:spcPct val="119000"/>
              </a:lnSpc>
              <a:spcBef>
                <a:spcPts val="380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以站点为核心构建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300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米社区公共服务圈，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提升开发强度 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以及用地功能的公共性，规划站点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500m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内商务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商业用地占比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3334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34%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，站点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800m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范围内人口及岗位数量占区域总量的比例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不低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32" name="textbox 232"/>
          <p:cNvSpPr/>
          <p:nvPr/>
        </p:nvSpPr>
        <p:spPr>
          <a:xfrm>
            <a:off x="477223" y="646906"/>
            <a:ext cx="10431144" cy="5480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51815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76000"/>
              </a:lnSpc>
              <a:spcBef>
                <a:spcPts val="14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3. Focus on the development of rail transit stations to enhance the publicity of</a:t>
            </a:r>
            <a:r>
              <a:rPr sz="2000" b="1" kern="0" spc="-12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land u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se</a:t>
            </a:r>
            <a:r>
              <a:rPr sz="2000" b="1" kern="0" spc="5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functions</a:t>
            </a:r>
            <a:endParaRPr sz="20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34" name="picture 2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01282" y="5297757"/>
            <a:ext cx="2995467" cy="1560240"/>
          </a:xfrm>
          <a:prstGeom prst="rect">
            <a:avLst/>
          </a:prstGeom>
        </p:spPr>
      </p:pic>
      <p:sp>
        <p:nvSpPr>
          <p:cNvPr id="236" name="rect 236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8" name="rect 238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0" name="textbox 240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42" name="textbox 242"/>
          <p:cNvSpPr/>
          <p:nvPr/>
        </p:nvSpPr>
        <p:spPr>
          <a:xfrm>
            <a:off x="477631" y="4990331"/>
            <a:ext cx="701040" cy="215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1495"/>
              </a:lnSpc>
              <a:tabLst/>
            </a:pPr>
            <a:r>
              <a:rPr sz="1200" kern="0" spc="-4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于</a:t>
            </a:r>
            <a:r>
              <a:rPr sz="1200" kern="0" spc="-4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80%</a:t>
            </a:r>
            <a:r>
              <a:rPr sz="1200" kern="0" spc="-4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231315" y="3022596"/>
            <a:ext cx="9218930" cy="3835400"/>
          </a:xfrm>
          <a:prstGeom prst="rect">
            <a:avLst/>
          </a:prstGeom>
        </p:spPr>
      </p:pic>
      <p:graphicFrame>
        <p:nvGraphicFramePr>
          <p:cNvPr id="246" name="table 246"/>
          <p:cNvGraphicFramePr>
            <a:graphicFrameLocks noGrp="1"/>
          </p:cNvGraphicFramePr>
          <p:nvPr/>
        </p:nvGraphicFramePr>
        <p:xfrm>
          <a:off x="1221790" y="3013071"/>
          <a:ext cx="9237345" cy="3844925"/>
        </p:xfrm>
        <a:graphic>
          <a:graphicData uri="http://schemas.openxmlformats.org/drawingml/2006/table">
            <a:tbl>
              <a:tblPr/>
              <a:tblGrid>
                <a:gridCol w="9237345"/>
              </a:tblGrid>
              <a:tr h="38354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48" name="textbox 248"/>
          <p:cNvSpPr/>
          <p:nvPr/>
        </p:nvSpPr>
        <p:spPr>
          <a:xfrm>
            <a:off x="472922" y="646906"/>
            <a:ext cx="11217275" cy="23952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56259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6509" algn="l" rtl="0" eaLnBrk="0">
              <a:lnSpc>
                <a:spcPct val="76000"/>
              </a:lnSpc>
              <a:spcBef>
                <a:spcPts val="14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3. Focus on the development of rail transit stations to enhance the publicity of</a:t>
            </a:r>
            <a:r>
              <a:rPr sz="2000" b="1" kern="0" spc="-12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land u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se</a:t>
            </a:r>
            <a:r>
              <a:rPr sz="2000" b="1" kern="0" spc="5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functions</a:t>
            </a:r>
            <a:endParaRPr sz="2000" dirty="0">
              <a:latin typeface="Times New Roman"/>
              <a:ea typeface="Times New Roman"/>
              <a:cs typeface="Times New Roman"/>
            </a:endParaRPr>
          </a:p>
          <a:p>
            <a:pPr marL="20320" algn="l" rtl="0" eaLnBrk="0">
              <a:lnSpc>
                <a:spcPct val="97000"/>
              </a:lnSpc>
              <a:spcBef>
                <a:spcPts val="404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围绕轨道交通站点进行重点开发，提升用地功能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的公共性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12700" indent="473075" algn="l" rtl="0" eaLnBrk="0">
              <a:lnSpc>
                <a:spcPct val="112000"/>
              </a:lnSpc>
              <a:spcBef>
                <a:spcPts val="381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Supported by Dehua Pedestrian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Street and combined with the layout of</a:t>
            </a:r>
            <a:r>
              <a:rPr sz="1800" kern="0" spc="-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su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bway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stations, new</a:t>
            </a:r>
            <a:r>
              <a:rPr sz="1800" kern="0" spc="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consumer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formats will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be</a:t>
            </a:r>
            <a:r>
              <a:rPr sz="18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developed.</a:t>
            </a:r>
            <a:r>
              <a:rPr sz="18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un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derground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will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mainly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focus</a:t>
            </a:r>
            <a:r>
              <a:rPr sz="18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on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trendy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formats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for</a:t>
            </a:r>
            <a:r>
              <a:rPr sz="1800" kern="0" spc="1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young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people,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while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ground</a:t>
            </a:r>
            <a:r>
              <a:rPr sz="1800" kern="0" spc="1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will</a:t>
            </a:r>
            <a:r>
              <a:rPr sz="18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create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landmark commercial district that gathers globally renowned brands, first stores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and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first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shows.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40335" indent="400684" algn="l" rtl="0" eaLnBrk="0">
              <a:lnSpc>
                <a:spcPct val="120000"/>
              </a:lnSpc>
              <a:spcBef>
                <a:spcPts val="2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以德化步行街为支撑，结合地铁站点布局消费新业态，地下以面向年轻人的潮流业态为主，地面打造汇集全球知名品牌、首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店、首秀的地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400" kern="0" spc="-6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标商圈。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50" name="rect 250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2" name="rect 252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4" name="textbox 254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757921" y="2634359"/>
            <a:ext cx="4282820" cy="4109339"/>
          </a:xfrm>
          <a:prstGeom prst="rect">
            <a:avLst/>
          </a:prstGeom>
        </p:spPr>
      </p:pic>
      <p:sp>
        <p:nvSpPr>
          <p:cNvPr id="258" name="rect 258"/>
          <p:cNvSpPr/>
          <p:nvPr/>
        </p:nvSpPr>
        <p:spPr>
          <a:xfrm>
            <a:off x="9807194" y="2634310"/>
            <a:ext cx="2384805" cy="307771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260" name="table 260"/>
          <p:cNvGraphicFramePr>
            <a:graphicFrameLocks noGrp="1"/>
          </p:cNvGraphicFramePr>
          <p:nvPr/>
        </p:nvGraphicFramePr>
        <p:xfrm>
          <a:off x="3185350" y="2624835"/>
          <a:ext cx="8864600" cy="4128134"/>
        </p:xfrm>
        <a:graphic>
          <a:graphicData uri="http://schemas.openxmlformats.org/drawingml/2006/table">
            <a:tbl>
              <a:tblPr/>
              <a:tblGrid>
                <a:gridCol w="4567554"/>
                <a:gridCol w="4297045"/>
              </a:tblGrid>
              <a:tr h="41281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34920" algn="l" rtl="0" eaLnBrk="0">
                        <a:lnSpc>
                          <a:spcPct val="97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地下步行系统示意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448050" algn="l" rtl="0" eaLnBrk="0">
                        <a:lnSpc>
                          <a:spcPct val="95000"/>
                        </a:lnSpc>
                        <a:spcBef>
                          <a:spcPts val="275"/>
                        </a:spcBef>
                        <a:tabLst/>
                      </a:pPr>
                      <a:r>
                        <a:rPr sz="9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图例</a:t>
                      </a:r>
                      <a:endParaRPr sz="900" dirty="0">
                        <a:latin typeface="SimHei"/>
                        <a:ea typeface="SimHei"/>
                        <a:cs typeface="SimHei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78810" indent="167639" algn="l" rtl="0" eaLnBrk="0">
                        <a:lnSpc>
                          <a:spcPct val="99000"/>
                        </a:lnSpc>
                        <a:tabLst>
                          <a:tab pos="3451225" algn="l"/>
                        </a:tabLst>
                      </a:pP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	</a:t>
                      </a:r>
                      <a:r>
                        <a:rPr sz="9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地下步行系统</a:t>
                      </a: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    </a:t>
                      </a:r>
                      <a:r>
                        <a:rPr sz="1300" kern="0" spc="0" dirty="0">
                          <a:solidFill>
                            <a:srgbClr val="FF0303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。</a:t>
                      </a:r>
                      <a:r>
                        <a:rPr sz="1300" kern="0" spc="0" dirty="0">
                          <a:solidFill>
                            <a:srgbClr val="FF0303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</a:t>
                      </a: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轨道交通站点</a:t>
                      </a:r>
                      <a:endParaRPr sz="900" dirty="0">
                        <a:latin typeface="SimHei"/>
                        <a:ea typeface="SimHei"/>
                        <a:cs typeface="Sim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2" name="path 262"/>
          <p:cNvSpPr/>
          <p:nvPr/>
        </p:nvSpPr>
        <p:spPr>
          <a:xfrm>
            <a:off x="10931525" y="6393230"/>
            <a:ext cx="168402" cy="28575"/>
          </a:xfrm>
          <a:custGeom>
            <a:avLst/>
            <a:gdLst/>
            <a:ahLst/>
            <a:cxnLst/>
            <a:rect l="0" t="0" r="0" b="0"/>
            <a:pathLst>
              <a:path w="265" h="45">
                <a:moveTo>
                  <a:pt x="0" y="22"/>
                </a:moveTo>
                <a:lnTo>
                  <a:pt x="265" y="22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64" name="textbox 264"/>
          <p:cNvSpPr/>
          <p:nvPr/>
        </p:nvSpPr>
        <p:spPr>
          <a:xfrm>
            <a:off x="477223" y="646906"/>
            <a:ext cx="11311255" cy="17760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51815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76000"/>
              </a:lnSpc>
              <a:spcBef>
                <a:spcPts val="14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3. Focus on the development of rail transit stations to enhance the publicity of</a:t>
            </a:r>
            <a:r>
              <a:rPr sz="2000" b="1" kern="0" spc="-12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land u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se</a:t>
            </a:r>
            <a:r>
              <a:rPr sz="2000" b="1" kern="0" spc="5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functions</a:t>
            </a:r>
            <a:endParaRPr sz="2000" dirty="0">
              <a:latin typeface="Times New Roman"/>
              <a:ea typeface="Times New Roman"/>
              <a:cs typeface="Times New Roman"/>
            </a:endParaRPr>
          </a:p>
          <a:p>
            <a:pPr marL="15875" algn="l" rtl="0" eaLnBrk="0">
              <a:lnSpc>
                <a:spcPct val="97000"/>
              </a:lnSpc>
              <a:spcBef>
                <a:spcPts val="404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围绕轨道交通站点进行重点开发，提升用地功能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的公共性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81914" indent="527684" algn="l" rtl="0" eaLnBrk="0">
              <a:lnSpc>
                <a:spcPct val="112000"/>
              </a:lnSpc>
              <a:spcBef>
                <a:spcPts val="381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Strengthen the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integration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underground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above-ground traffic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 rail tra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nsit</a:t>
            </a:r>
            <a:r>
              <a:rPr sz="1800" kern="0" spc="1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stations,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combine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commercial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construction to build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integrated pedestrian</a:t>
            </a:r>
            <a:r>
              <a:rPr sz="1800" kern="0" spc="1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system.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 underground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ped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estrian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system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within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can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connect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all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rail transit stations and hubs, tourist attraction points, and over 70%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shopping malls.</a:t>
            </a:r>
            <a:endParaRPr sz="18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66" name="picture 2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194811" y="2634359"/>
            <a:ext cx="4471289" cy="4109339"/>
          </a:xfrm>
          <a:prstGeom prst="rect">
            <a:avLst/>
          </a:prstGeom>
        </p:spPr>
      </p:pic>
      <p:sp>
        <p:nvSpPr>
          <p:cNvPr id="268" name="textbox 268"/>
          <p:cNvSpPr/>
          <p:nvPr/>
        </p:nvSpPr>
        <p:spPr>
          <a:xfrm>
            <a:off x="589004" y="2839586"/>
            <a:ext cx="2378710" cy="18986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660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393700" algn="l" rtl="0" eaLnBrk="0">
              <a:lnSpc>
                <a:spcPct val="126000"/>
              </a:lnSpc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加强轨道交通站点地下和</a:t>
            </a:r>
            <a:r>
              <a:rPr sz="1400" kern="0" spc="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地上交通的融合，站点周边利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用支路系统串联林荫道、社区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服务、商业设施等活力点，形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成慢生活街巷。区域内地下步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行系统可连接所有枢纽、重要  </a:t>
            </a:r>
            <a:r>
              <a:rPr sz="1400" kern="0" spc="-2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景点和</a:t>
            </a:r>
            <a:r>
              <a:rPr sz="1400" kern="0" spc="-2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70%</a:t>
            </a:r>
            <a:r>
              <a:rPr sz="1400" kern="0" spc="-2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以上商场。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70" name="rect 270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2" name="rect 272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4" name="textbox 274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76" name="path 276"/>
          <p:cNvSpPr/>
          <p:nvPr/>
        </p:nvSpPr>
        <p:spPr>
          <a:xfrm>
            <a:off x="7666164" y="2629597"/>
            <a:ext cx="9525" cy="4118863"/>
          </a:xfrm>
          <a:custGeom>
            <a:avLst/>
            <a:gdLst/>
            <a:ahLst/>
            <a:cxnLst/>
            <a:rect l="0" t="0" r="0" b="0"/>
            <a:pathLst>
              <a:path w="15" h="6486">
                <a:moveTo>
                  <a:pt x="7" y="6486"/>
                </a:moveTo>
                <a:lnTo>
                  <a:pt x="7" y="0"/>
                </a:lnTo>
              </a:path>
            </a:pathLst>
          </a:custGeom>
          <a:noFill/>
          <a:ln w="9525" cap="flat">
            <a:solidFill>
              <a:srgbClr val="9D90A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8" name="textbox 278"/>
          <p:cNvSpPr/>
          <p:nvPr/>
        </p:nvSpPr>
        <p:spPr>
          <a:xfrm>
            <a:off x="5364098" y="2634310"/>
            <a:ext cx="2385060" cy="307975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481330" algn="l" rtl="0" eaLnBrk="0">
              <a:lnSpc>
                <a:spcPct val="98000"/>
              </a:lnSpc>
              <a:spcBef>
                <a:spcPts val="2"/>
              </a:spcBef>
              <a:tabLst/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慢生活动线示意图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0" name="table 280"/>
          <p:cNvGraphicFramePr>
            <a:graphicFrameLocks noGrp="1"/>
          </p:cNvGraphicFramePr>
          <p:nvPr/>
        </p:nvGraphicFramePr>
        <p:xfrm>
          <a:off x="387946" y="4270612"/>
          <a:ext cx="11749404" cy="2586989"/>
        </p:xfrm>
        <a:graphic>
          <a:graphicData uri="http://schemas.openxmlformats.org/drawingml/2006/table">
            <a:tbl>
              <a:tblPr>
                <a:solidFill>
                  <a:srgbClr val="C4BCC6"/>
                </a:solidFill>
              </a:tblPr>
              <a:tblGrid>
                <a:gridCol w="4415789"/>
                <a:gridCol w="3720464"/>
                <a:gridCol w="3613150"/>
              </a:tblGrid>
              <a:tr h="25869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C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C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C6"/>
                    </a:solidFill>
                  </a:tcPr>
                </a:tc>
              </a:tr>
            </a:tbl>
          </a:graphicData>
        </a:graphic>
      </p:graphicFrame>
      <p:sp>
        <p:nvSpPr>
          <p:cNvPr id="282" name="textbox 282"/>
          <p:cNvSpPr/>
          <p:nvPr/>
        </p:nvSpPr>
        <p:spPr>
          <a:xfrm>
            <a:off x="600868" y="1525498"/>
            <a:ext cx="6355715" cy="2765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47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6000"/>
              </a:lnSpc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Street Design Guidelines of</a:t>
            </a:r>
            <a:r>
              <a:rPr sz="1800" kern="0" spc="-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 was compiled.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38734" indent="5714" algn="l" rtl="0" eaLnBrk="0">
              <a:lnSpc>
                <a:spcPct val="120000"/>
              </a:lnSpc>
              <a:spcBef>
                <a:spcPts val="50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 the</a:t>
            </a:r>
            <a:r>
              <a:rPr sz="1800" kern="0" spc="2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"U"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shaped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space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formed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by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 roads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 buildings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on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both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sides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sz="1800" kern="0" spc="4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joint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design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roads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greenery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building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facades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etc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carried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out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improve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ban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furniture,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enhance</a:t>
            </a:r>
            <a:r>
              <a:rPr sz="1800" kern="0" spc="1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facade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style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buildings   along   the</a:t>
            </a:r>
            <a:r>
              <a:rPr sz="1800" kern="0" spc="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stre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et,</a:t>
            </a:r>
            <a:r>
              <a:rPr sz="1800" kern="0" spc="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enrich   the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landscape    and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pedestrian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environment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improve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pedestrian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comfort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12700" indent="443230" algn="l" rtl="0" eaLnBrk="0">
              <a:lnSpc>
                <a:spcPct val="123000"/>
              </a:lnSpc>
              <a:spcBef>
                <a:spcPts val="2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编制《郑州街道设计导则》</a:t>
            </a:r>
            <a:r>
              <a:rPr sz="1400" kern="0" spc="-20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，在道路和两侧建筑形成的“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U”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型空间内，对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道路、绿化、建筑立面等进行共同设计，突出完善城市家具，提升沿街建筑立面   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风貌，丰富城市景观和步行环境，提升步行舒适度。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84" name="rect 284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6" name="rect 286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8" name="textbox 288"/>
          <p:cNvSpPr/>
          <p:nvPr/>
        </p:nvSpPr>
        <p:spPr>
          <a:xfrm>
            <a:off x="77917" y="186087"/>
            <a:ext cx="12127230" cy="12769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47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6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  <a:p>
            <a:pPr marL="951230" algn="l" rtl="0" eaLnBrk="0">
              <a:lnSpc>
                <a:spcPts val="3204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414019" algn="l" rtl="0" eaLnBrk="0">
              <a:lnSpc>
                <a:spcPct val="77000"/>
              </a:lnSpc>
              <a:spcBef>
                <a:spcPts val="130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4. Carry out the street</a:t>
            </a:r>
            <a:r>
              <a:rPr sz="2000" b="1" kern="0" spc="1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"U" type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space renovation, and</a:t>
            </a:r>
            <a:r>
              <a:rPr sz="2000" b="1" kern="0" spc="2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transform traffic</a:t>
            </a:r>
            <a:r>
              <a:rPr sz="2000" b="1" kern="0" spc="5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space</a:t>
            </a:r>
            <a:r>
              <a:rPr sz="2000" b="1" kern="0" spc="2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2000" b="1" kern="0" spc="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2000" b="1" kern="0" spc="5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communication</a:t>
            </a:r>
            <a:r>
              <a:rPr sz="2000" b="1" kern="0" spc="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space</a:t>
            </a:r>
            <a:endParaRPr sz="20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410209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4.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开展街道“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U”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型空间整治，实现交通空间向交往空间转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变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90" name="picture 2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975729" y="1557401"/>
            <a:ext cx="5155691" cy="2575941"/>
          </a:xfrm>
          <a:prstGeom prst="rect">
            <a:avLst/>
          </a:prstGeom>
        </p:spPr>
      </p:pic>
      <p:graphicFrame>
        <p:nvGraphicFramePr>
          <p:cNvPr id="292" name="table 292"/>
          <p:cNvGraphicFramePr>
            <a:graphicFrameLocks noGrp="1"/>
          </p:cNvGraphicFramePr>
          <p:nvPr/>
        </p:nvGraphicFramePr>
        <p:xfrm>
          <a:off x="6966140" y="1547939"/>
          <a:ext cx="5174615" cy="2594610"/>
        </p:xfrm>
        <a:graphic>
          <a:graphicData uri="http://schemas.openxmlformats.org/drawingml/2006/table">
            <a:tbl>
              <a:tblPr/>
              <a:tblGrid>
                <a:gridCol w="5174615"/>
              </a:tblGrid>
              <a:tr h="258508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94" name="table 294"/>
          <p:cNvGraphicFramePr>
            <a:graphicFrameLocks noGrp="1"/>
          </p:cNvGraphicFramePr>
          <p:nvPr/>
        </p:nvGraphicFramePr>
        <p:xfrm>
          <a:off x="539115" y="4397311"/>
          <a:ext cx="4170044" cy="2096135"/>
        </p:xfrm>
        <a:graphic>
          <a:graphicData uri="http://schemas.openxmlformats.org/drawingml/2006/table">
            <a:tbl>
              <a:tblPr/>
              <a:tblGrid>
                <a:gridCol w="4170044"/>
              </a:tblGrid>
              <a:tr h="20866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96" name="picture 2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48640" y="4406836"/>
            <a:ext cx="4151121" cy="2077211"/>
          </a:xfrm>
          <a:prstGeom prst="rect">
            <a:avLst/>
          </a:prstGeom>
        </p:spPr>
      </p:pic>
      <p:pic>
        <p:nvPicPr>
          <p:cNvPr id="298" name="picture 2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907660" y="4420069"/>
            <a:ext cx="3536060" cy="2437928"/>
          </a:xfrm>
          <a:prstGeom prst="rect">
            <a:avLst/>
          </a:prstGeom>
        </p:spPr>
      </p:pic>
      <p:graphicFrame>
        <p:nvGraphicFramePr>
          <p:cNvPr id="300" name="table 300"/>
          <p:cNvGraphicFramePr>
            <a:graphicFrameLocks noGrp="1"/>
          </p:cNvGraphicFramePr>
          <p:nvPr/>
        </p:nvGraphicFramePr>
        <p:xfrm>
          <a:off x="4898072" y="4410544"/>
          <a:ext cx="3554730" cy="2131695"/>
        </p:xfrm>
        <a:graphic>
          <a:graphicData uri="http://schemas.openxmlformats.org/drawingml/2006/table">
            <a:tbl>
              <a:tblPr/>
              <a:tblGrid>
                <a:gridCol w="3554730"/>
              </a:tblGrid>
              <a:tr h="212217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02" name="table 302"/>
          <p:cNvGraphicFramePr>
            <a:graphicFrameLocks noGrp="1"/>
          </p:cNvGraphicFramePr>
          <p:nvPr/>
        </p:nvGraphicFramePr>
        <p:xfrm>
          <a:off x="8594914" y="4410646"/>
          <a:ext cx="3338830" cy="2082800"/>
        </p:xfrm>
        <a:graphic>
          <a:graphicData uri="http://schemas.openxmlformats.org/drawingml/2006/table">
            <a:tbl>
              <a:tblPr/>
              <a:tblGrid>
                <a:gridCol w="3338830"/>
              </a:tblGrid>
              <a:tr h="20732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4" name="picture 3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604377" y="4420171"/>
            <a:ext cx="3320288" cy="2063876"/>
          </a:xfrm>
          <a:prstGeom prst="rect">
            <a:avLst/>
          </a:prstGeom>
        </p:spPr>
      </p:pic>
      <p:sp>
        <p:nvSpPr>
          <p:cNvPr id="306" name="textbox 306"/>
          <p:cNvSpPr/>
          <p:nvPr/>
        </p:nvSpPr>
        <p:spPr>
          <a:xfrm>
            <a:off x="6975729" y="1551584"/>
            <a:ext cx="2270125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20345" algn="l" rtl="0" eaLnBrk="0">
              <a:lnSpc>
                <a:spcPct val="100000"/>
              </a:lnSpc>
              <a:spcBef>
                <a:spcPts val="5"/>
              </a:spcBef>
              <a:tabLst/>
            </a:pPr>
            <a:r>
              <a:rPr sz="1500" kern="0" spc="1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《郑州街道设计导则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》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308" name="textbox 308"/>
          <p:cNvSpPr/>
          <p:nvPr/>
        </p:nvSpPr>
        <p:spPr>
          <a:xfrm>
            <a:off x="5313251" y="6574566"/>
            <a:ext cx="2559685" cy="2533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73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U型空间内的一体化统筹设计</a:t>
            </a:r>
            <a:endParaRPr sz="1500" dirty="0">
              <a:latin typeface="SimHei"/>
              <a:ea typeface="SimHei"/>
              <a:cs typeface="Sim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box 310"/>
          <p:cNvSpPr/>
          <p:nvPr/>
        </p:nvSpPr>
        <p:spPr>
          <a:xfrm>
            <a:off x="475469" y="646906"/>
            <a:ext cx="11528425" cy="27184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53719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6509" algn="l" rtl="0" eaLnBrk="0">
              <a:lnSpc>
                <a:spcPct val="76000"/>
              </a:lnSpc>
              <a:spcBef>
                <a:spcPts val="14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4. Carry out the street</a:t>
            </a:r>
            <a:r>
              <a:rPr sz="2000" b="1" kern="0" spc="1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"U" type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space renovation, and</a:t>
            </a:r>
            <a:r>
              <a:rPr sz="2000" b="1" kern="0" spc="2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transform traffic</a:t>
            </a:r>
            <a:r>
              <a:rPr sz="2000" b="1" kern="0" spc="5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space</a:t>
            </a:r>
            <a:r>
              <a:rPr sz="2000" b="1" kern="0" spc="2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2000" b="1" kern="0" spc="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2000" b="1" kern="0" spc="5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communication</a:t>
            </a:r>
            <a:r>
              <a:rPr sz="2000" b="1" kern="0" spc="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space</a:t>
            </a:r>
            <a:endParaRPr sz="2000" dirty="0">
              <a:latin typeface="Times New Roman"/>
              <a:ea typeface="Times New Roman"/>
              <a:cs typeface="Times New Roman"/>
            </a:endParaRPr>
          </a:p>
          <a:p>
            <a:pPr marL="12700" algn="l" rtl="0" eaLnBrk="0">
              <a:lnSpc>
                <a:spcPct val="97000"/>
              </a:lnSpc>
              <a:spcBef>
                <a:spcPts val="481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4.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开展街道“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U”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型空间整治，实现交通空间向交往空间转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变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17779" indent="451484" algn="l" rtl="0" eaLnBrk="0">
              <a:lnSpc>
                <a:spcPct val="112000"/>
              </a:lnSpc>
              <a:spcBef>
                <a:spcPts val="606"/>
              </a:spcBef>
              <a:tabLst/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Take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streets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such</a:t>
            </a:r>
            <a:r>
              <a:rPr sz="1800" kern="0" spc="1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as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Shuyuan</a:t>
            </a:r>
            <a:r>
              <a:rPr sz="1800" kern="0" spc="2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Street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Dongli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Road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as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core,</a:t>
            </a:r>
            <a:r>
              <a:rPr sz="1800" kern="0" spc="2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strictly preserve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direction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width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their streets and alleys, maintain the traditional style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streets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alleys,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introdu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ce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different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commercial,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cultural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formats,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 create a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"walkable block" with a total area of</a:t>
            </a:r>
            <a:r>
              <a:rPr sz="1800" kern="0" spc="-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about 40 hectares,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stimulate the vitalit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y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streets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cities.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9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95250" indent="393065" algn="l" rtl="0" eaLnBrk="0">
              <a:lnSpc>
                <a:spcPct val="119000"/>
              </a:lnSpc>
              <a:spcBef>
                <a:spcPts val="1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结合书院街、平等街等历史街道，严格保留其街巷的走向、宽度，延续街巷传统风貌，以街道为核心整合沿线用地，引入不同商业、文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化等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业态布局，打造总面积约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40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公顷的“步行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化街区”，通过步行激发街道及城市活力。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312" name="picture 3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74319" y="3381544"/>
            <a:ext cx="7767066" cy="3466972"/>
          </a:xfrm>
          <a:prstGeom prst="rect">
            <a:avLst/>
          </a:prstGeom>
        </p:spPr>
      </p:pic>
      <p:pic>
        <p:nvPicPr>
          <p:cNvPr id="314" name="picture 3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640571" y="3476448"/>
            <a:ext cx="2934334" cy="3345431"/>
          </a:xfrm>
          <a:prstGeom prst="rect">
            <a:avLst/>
          </a:prstGeom>
        </p:spPr>
      </p:pic>
      <p:sp>
        <p:nvSpPr>
          <p:cNvPr id="316" name="rect 316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18" name="rect 318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20" name="textbox 320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22" name="textbox 322"/>
          <p:cNvSpPr/>
          <p:nvPr/>
        </p:nvSpPr>
        <p:spPr>
          <a:xfrm>
            <a:off x="10363200" y="3474745"/>
            <a:ext cx="1192530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303529" algn="l" rtl="0" eaLnBrk="0">
              <a:lnSpc>
                <a:spcPct val="100000"/>
              </a:lnSpc>
              <a:spcBef>
                <a:spcPts val="2"/>
              </a:spcBef>
              <a:tabLst/>
            </a:pP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平等街</a:t>
            </a:r>
            <a:endParaRPr sz="1500" dirty="0">
              <a:latin typeface="SimHei"/>
              <a:ea typeface="SimHei"/>
              <a:cs typeface="SimHe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746746" y="1779830"/>
            <a:ext cx="4397629" cy="5038852"/>
          </a:xfrm>
          <a:prstGeom prst="rect">
            <a:avLst/>
          </a:prstGeom>
        </p:spPr>
      </p:pic>
      <p:pic>
        <p:nvPicPr>
          <p:cNvPr id="326" name="picture 3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54328" y="3514854"/>
            <a:ext cx="5730875" cy="3343144"/>
          </a:xfrm>
          <a:prstGeom prst="rect">
            <a:avLst/>
          </a:prstGeom>
        </p:spPr>
      </p:pic>
      <p:sp>
        <p:nvSpPr>
          <p:cNvPr id="328" name="textbox 328"/>
          <p:cNvSpPr/>
          <p:nvPr/>
        </p:nvSpPr>
        <p:spPr>
          <a:xfrm>
            <a:off x="580625" y="1592402"/>
            <a:ext cx="7000875" cy="15989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49275" algn="l" rtl="0" eaLnBrk="0">
              <a:lnSpc>
                <a:spcPct val="76000"/>
              </a:lnSpc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Pingdeng  Street  won  the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championship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"Zhengzhou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Night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34290" indent="635" algn="l" rtl="0" eaLnBrk="0">
              <a:lnSpc>
                <a:spcPct val="121000"/>
              </a:lnSpc>
              <a:spcBef>
                <a:spcPts val="7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Economy Landmark"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selection activity and was named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Most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Beautiful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Public Cultural Space" in the provin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ce.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200" dirty="0">
              <a:latin typeface="Arial"/>
              <a:ea typeface="Arial"/>
              <a:cs typeface="Arial"/>
            </a:endParaRPr>
          </a:p>
          <a:p>
            <a:pPr marL="12700" indent="467359" algn="l" rtl="0" eaLnBrk="0">
              <a:lnSpc>
                <a:spcPct val="120000"/>
              </a:lnSpc>
              <a:spcBef>
                <a:spcPts val="3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目前建成的平等街非遗文创街，在“郑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州夜经济地标”评选活动中一举夺冠并获评   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全省“最美公共文化空间”。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30" name="textbox 330"/>
          <p:cNvSpPr/>
          <p:nvPr/>
        </p:nvSpPr>
        <p:spPr>
          <a:xfrm>
            <a:off x="475469" y="646906"/>
            <a:ext cx="11528425" cy="8159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53719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6509" algn="l" rtl="0" eaLnBrk="0">
              <a:lnSpc>
                <a:spcPct val="76000"/>
              </a:lnSpc>
              <a:spcBef>
                <a:spcPts val="14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4. Carry out the street</a:t>
            </a:r>
            <a:r>
              <a:rPr sz="2000" b="1" kern="0" spc="1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"U" type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space renovation, and</a:t>
            </a:r>
            <a:r>
              <a:rPr sz="2000" b="1" kern="0" spc="2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transform traffic</a:t>
            </a:r>
            <a:r>
              <a:rPr sz="2000" b="1" kern="0" spc="5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space</a:t>
            </a:r>
            <a:r>
              <a:rPr sz="2000" b="1" kern="0" spc="2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2000" b="1" kern="0" spc="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2000" b="1" kern="0" spc="5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communication</a:t>
            </a:r>
            <a:r>
              <a:rPr sz="2000" b="1" kern="0" spc="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space</a:t>
            </a:r>
            <a:endParaRPr sz="20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4.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开展街道“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U”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型空间整治，实现交通空间向交往空间转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变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32" name="rect 332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34" name="rect 334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36" name="textbox 336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cture 3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263892" y="1584071"/>
            <a:ext cx="4658614" cy="2619882"/>
          </a:xfrm>
          <a:prstGeom prst="rect">
            <a:avLst/>
          </a:prstGeom>
        </p:spPr>
      </p:pic>
      <p:graphicFrame>
        <p:nvGraphicFramePr>
          <p:cNvPr id="340" name="table 340"/>
          <p:cNvGraphicFramePr>
            <a:graphicFrameLocks noGrp="1"/>
          </p:cNvGraphicFramePr>
          <p:nvPr/>
        </p:nvGraphicFramePr>
        <p:xfrm>
          <a:off x="7254303" y="1574482"/>
          <a:ext cx="4677409" cy="5231129"/>
        </p:xfrm>
        <a:graphic>
          <a:graphicData uri="http://schemas.openxmlformats.org/drawingml/2006/table">
            <a:tbl>
              <a:tblPr/>
              <a:tblGrid>
                <a:gridCol w="4677409"/>
              </a:tblGrid>
              <a:tr h="26149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2" name="rect 342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4" name="rect 344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6" name="textbox 346"/>
          <p:cNvSpPr/>
          <p:nvPr/>
        </p:nvSpPr>
        <p:spPr>
          <a:xfrm>
            <a:off x="77917" y="186087"/>
            <a:ext cx="12127230" cy="12674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47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6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  <a:p>
            <a:pPr marL="951230" algn="l" rtl="0" eaLnBrk="0">
              <a:lnSpc>
                <a:spcPts val="3204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416559" algn="l" rtl="0" eaLnBrk="0">
              <a:lnSpc>
                <a:spcPct val="77000"/>
              </a:lnSpc>
              <a:spcBef>
                <a:spcPts val="130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5. Emphasize the integration of culture and tourism, accelerate the transformatio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 of</a:t>
            </a:r>
            <a:r>
              <a:rPr sz="2000" b="1" kern="0" spc="-9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 urban areas</a:t>
            </a:r>
            <a:endParaRPr sz="2000" dirty="0">
              <a:latin typeface="Times New Roman"/>
              <a:ea typeface="Times New Roman"/>
              <a:cs typeface="Times New Roman"/>
            </a:endParaRPr>
          </a:p>
          <a:p>
            <a:pPr marL="415290" algn="l" rtl="0" eaLnBrk="0">
              <a:lnSpc>
                <a:spcPct val="97000"/>
              </a:lnSpc>
              <a:spcBef>
                <a:spcPts val="407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5.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聚焦文旅、文创融合，加速历史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城区蝶变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348" name="picture 3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263892" y="4175630"/>
            <a:ext cx="4658614" cy="2620515"/>
          </a:xfrm>
          <a:prstGeom prst="rect">
            <a:avLst/>
          </a:prstGeom>
        </p:spPr>
      </p:pic>
      <p:graphicFrame>
        <p:nvGraphicFramePr>
          <p:cNvPr id="350" name="table 350"/>
          <p:cNvGraphicFramePr>
            <a:graphicFrameLocks noGrp="1"/>
          </p:cNvGraphicFramePr>
          <p:nvPr/>
        </p:nvGraphicFramePr>
        <p:xfrm>
          <a:off x="3873817" y="2792666"/>
          <a:ext cx="2827654" cy="4039234"/>
        </p:xfrm>
        <a:graphic>
          <a:graphicData uri="http://schemas.openxmlformats.org/drawingml/2006/table">
            <a:tbl>
              <a:tblPr/>
              <a:tblGrid>
                <a:gridCol w="2827654"/>
              </a:tblGrid>
              <a:tr h="21209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83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52" name="table 352"/>
          <p:cNvGraphicFramePr>
            <a:graphicFrameLocks noGrp="1"/>
          </p:cNvGraphicFramePr>
          <p:nvPr/>
        </p:nvGraphicFramePr>
        <p:xfrm>
          <a:off x="635190" y="2792666"/>
          <a:ext cx="2828289" cy="4012565"/>
        </p:xfrm>
        <a:graphic>
          <a:graphicData uri="http://schemas.openxmlformats.org/drawingml/2006/table">
            <a:tbl>
              <a:tblPr/>
              <a:tblGrid>
                <a:gridCol w="2828289"/>
              </a:tblGrid>
              <a:tr h="21209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54" name="picture 3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44715" y="2802254"/>
            <a:ext cx="2809748" cy="2106676"/>
          </a:xfrm>
          <a:prstGeom prst="rect">
            <a:avLst/>
          </a:prstGeom>
        </p:spPr>
      </p:pic>
      <p:pic>
        <p:nvPicPr>
          <p:cNvPr id="356" name="picture 3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883405" y="2802254"/>
            <a:ext cx="2808859" cy="2106676"/>
          </a:xfrm>
          <a:prstGeom prst="rect">
            <a:avLst/>
          </a:prstGeom>
        </p:spPr>
      </p:pic>
      <p:sp>
        <p:nvSpPr>
          <p:cNvPr id="358" name="textbox 358"/>
          <p:cNvSpPr/>
          <p:nvPr/>
        </p:nvSpPr>
        <p:spPr>
          <a:xfrm>
            <a:off x="618616" y="1525498"/>
            <a:ext cx="6271259" cy="9677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47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6000"/>
              </a:lnSpc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Launch</a:t>
            </a:r>
            <a:r>
              <a:rPr sz="1800" kern="0" spc="4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sz="1800" kern="0" spc="3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new</a:t>
            </a:r>
            <a:r>
              <a:rPr sz="1800" kern="0" spc="3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roaming</a:t>
            </a:r>
            <a:r>
              <a:rPr sz="1800" kern="0" spc="4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xperience</a:t>
            </a:r>
            <a:r>
              <a:rPr sz="1800" kern="0" spc="4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international</a:t>
            </a:r>
            <a:r>
              <a:rPr sz="1800" kern="0" spc="3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routes</a:t>
            </a:r>
            <a:r>
              <a:rPr sz="1800" kern="0" spc="4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12700" algn="l" rtl="0" eaLnBrk="0">
              <a:lnSpc>
                <a:spcPts val="2591"/>
              </a:lnSpc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Shang Histori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cal Memory"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200" dirty="0">
              <a:latin typeface="Arial"/>
              <a:ea typeface="Arial"/>
              <a:cs typeface="Arial"/>
            </a:endParaRPr>
          </a:p>
          <a:p>
            <a:pPr marL="103504" algn="l" rtl="0" eaLnBrk="0">
              <a:lnSpc>
                <a:spcPct val="97000"/>
              </a:lnSpc>
              <a:spcBef>
                <a:spcPts val="3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推出“商都记忆”“市井烟火”漫游新体验国际线路。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360" name="picture 3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44715" y="4925946"/>
            <a:ext cx="2809748" cy="1870200"/>
          </a:xfrm>
          <a:prstGeom prst="rect">
            <a:avLst/>
          </a:prstGeom>
        </p:spPr>
      </p:pic>
      <p:pic>
        <p:nvPicPr>
          <p:cNvPr id="362" name="picture 3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883405" y="4925946"/>
            <a:ext cx="2808859" cy="1870200"/>
          </a:xfrm>
          <a:prstGeom prst="rect">
            <a:avLst/>
          </a:prstGeom>
        </p:spPr>
      </p:pic>
      <p:sp>
        <p:nvSpPr>
          <p:cNvPr id="364" name="textbox 364"/>
          <p:cNvSpPr/>
          <p:nvPr/>
        </p:nvSpPr>
        <p:spPr>
          <a:xfrm>
            <a:off x="9276207" y="6460061"/>
            <a:ext cx="2646679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323215" algn="l" rtl="0" eaLnBrk="0">
              <a:lnSpc>
                <a:spcPct val="100000"/>
              </a:lnSpc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商都国家考古遗址公园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366" name="textbox 366"/>
          <p:cNvSpPr/>
          <p:nvPr/>
        </p:nvSpPr>
        <p:spPr>
          <a:xfrm>
            <a:off x="10098277" y="3864127"/>
            <a:ext cx="1824354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16534" algn="l" rtl="0" eaLnBrk="0">
              <a:lnSpc>
                <a:spcPct val="100000"/>
              </a:lnSpc>
              <a:spcBef>
                <a:spcPts val="3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商都遗址博物院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368" name="textbox 368"/>
          <p:cNvSpPr/>
          <p:nvPr/>
        </p:nvSpPr>
        <p:spPr>
          <a:xfrm>
            <a:off x="5254371" y="6462824"/>
            <a:ext cx="1470025" cy="36957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335915" algn="l" rtl="0" eaLnBrk="0">
              <a:lnSpc>
                <a:spcPct val="100000"/>
              </a:lnSpc>
              <a:spcBef>
                <a:spcPts val="2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代书胡同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370" name="textbox 370"/>
          <p:cNvSpPr/>
          <p:nvPr/>
        </p:nvSpPr>
        <p:spPr>
          <a:xfrm>
            <a:off x="2067051" y="4567199"/>
            <a:ext cx="1470025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336550" algn="l" rtl="0" eaLnBrk="0">
              <a:lnSpc>
                <a:spcPct val="100000"/>
              </a:lnSpc>
              <a:spcBef>
                <a:spcPts val="4"/>
              </a:spcBef>
              <a:tabLst/>
            </a:pP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郑州记忆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372" name="textbox 372"/>
          <p:cNvSpPr/>
          <p:nvPr/>
        </p:nvSpPr>
        <p:spPr>
          <a:xfrm>
            <a:off x="5287771" y="4567072"/>
            <a:ext cx="1470025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440690" algn="l" rtl="0" eaLnBrk="0">
              <a:lnSpc>
                <a:spcPct val="100000"/>
              </a:lnSpc>
              <a:spcBef>
                <a:spcPts val="5"/>
              </a:spcBef>
              <a:tabLst/>
            </a:pP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管城街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374" name="textbox 374"/>
          <p:cNvSpPr/>
          <p:nvPr/>
        </p:nvSpPr>
        <p:spPr>
          <a:xfrm>
            <a:off x="2000630" y="6458564"/>
            <a:ext cx="1470025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441959" algn="l" rtl="0" eaLnBrk="0">
              <a:lnSpc>
                <a:spcPct val="100000"/>
              </a:lnSpc>
              <a:spcBef>
                <a:spcPts val="2"/>
              </a:spcBef>
              <a:tabLst/>
            </a:pP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平等街</a:t>
            </a:r>
            <a:endParaRPr sz="1500" dirty="0">
              <a:latin typeface="SimHei"/>
              <a:ea typeface="SimHei"/>
              <a:cs typeface="Sim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818760" y="1112723"/>
            <a:ext cx="7350379" cy="5684518"/>
          </a:xfrm>
          <a:prstGeom prst="rect">
            <a:avLst/>
          </a:prstGeom>
        </p:spPr>
      </p:pic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4809172" y="1103200"/>
          <a:ext cx="7369175" cy="5702934"/>
        </p:xfrm>
        <a:graphic>
          <a:graphicData uri="http://schemas.openxmlformats.org/drawingml/2006/table">
            <a:tbl>
              <a:tblPr/>
              <a:tblGrid>
                <a:gridCol w="7369175"/>
              </a:tblGrid>
              <a:tr h="569340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69976" y="3187062"/>
            <a:ext cx="4526788" cy="3608576"/>
          </a:xfrm>
          <a:prstGeom prst="rect">
            <a:avLst/>
          </a:prstGeom>
        </p:spPr>
      </p:pic>
      <p:sp>
        <p:nvSpPr>
          <p:cNvPr id="12" name="rect 12"/>
          <p:cNvSpPr/>
          <p:nvPr/>
        </p:nvSpPr>
        <p:spPr>
          <a:xfrm>
            <a:off x="1829561" y="3187077"/>
            <a:ext cx="1385061" cy="391655"/>
          </a:xfrm>
          <a:prstGeom prst="rect">
            <a:avLst/>
          </a:prstGeom>
          <a:solidFill>
            <a:srgbClr val="F6F7F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" name="rect 14"/>
          <p:cNvSpPr/>
          <p:nvPr/>
        </p:nvSpPr>
        <p:spPr>
          <a:xfrm>
            <a:off x="298792" y="3213785"/>
            <a:ext cx="4344542" cy="237439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266801" y="3183887"/>
          <a:ext cx="4532629" cy="3614420"/>
        </p:xfrm>
        <a:graphic>
          <a:graphicData uri="http://schemas.openxmlformats.org/drawingml/2006/table">
            <a:tbl>
              <a:tblPr/>
              <a:tblGrid>
                <a:gridCol w="4532629"/>
              </a:tblGrid>
              <a:tr h="36112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750" algn="l" rtl="0" eaLnBrk="0">
                        <a:lnSpc>
                          <a:spcPct val="98000"/>
                        </a:lnSpc>
                        <a:tabLst>
                          <a:tab pos="125095" algn="l"/>
                        </a:tabLst>
                      </a:pP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	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郑州市在中国“九大”国家中心城市的位置  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    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8"/>
          <p:cNvSpPr/>
          <p:nvPr/>
        </p:nvSpPr>
        <p:spPr>
          <a:xfrm>
            <a:off x="296931" y="1227429"/>
            <a:ext cx="4451984" cy="17856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47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5559" algn="l" rtl="0" eaLnBrk="0">
              <a:lnSpc>
                <a:spcPct val="76000"/>
              </a:lnSpc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Province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china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 the nati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onal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geographical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33019" indent="6350" algn="l" rtl="0" eaLnBrk="0">
              <a:lnSpc>
                <a:spcPct val="129000"/>
              </a:lnSpc>
              <a:spcBef>
                <a:spcPts val="18"/>
              </a:spcBef>
              <a:tabLst/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center,</a:t>
            </a:r>
            <a:r>
              <a:rPr sz="1800" kern="0" spc="3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one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 the</a:t>
            </a:r>
            <a:r>
              <a:rPr sz="1800" kern="0" spc="3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eight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ancient</a:t>
            </a:r>
            <a:r>
              <a:rPr sz="1800" kern="0" spc="3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capitals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nine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national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central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cities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China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19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2700" indent="344804" algn="l" rtl="0" eaLnBrk="0">
              <a:lnSpc>
                <a:spcPct val="123000"/>
              </a:lnSpc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郑州是中国河南省省会，位居国家经济地理中心，  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有“天地之中”之称，是中国八大古都和新兴九大国家    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中心城市之一。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0" name="rect 20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2" name="rect 22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" name="textbox 24"/>
          <p:cNvSpPr/>
          <p:nvPr/>
        </p:nvSpPr>
        <p:spPr>
          <a:xfrm>
            <a:off x="77917" y="204946"/>
            <a:ext cx="12127230" cy="352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84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4000"/>
              </a:lnSpc>
              <a:tabLst>
                <a:tab pos="100964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2700" b="1" kern="0" spc="-4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</a:t>
            </a:r>
            <a:r>
              <a:rPr sz="2700" b="1" kern="0" spc="3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Introduction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         </a:t>
            </a:r>
            <a:r>
              <a:rPr sz="2400" b="1" u="sng" kern="0" spc="1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</a:t>
            </a:r>
            <a:r>
              <a:rPr sz="3000" b="1" u="sng" kern="0" spc="10" baseline="5208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郑州简介</a:t>
            </a:r>
            <a:r>
              <a:rPr sz="19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	</a:t>
            </a:r>
            <a:endParaRPr sz="1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6" name="textbox 26"/>
          <p:cNvSpPr/>
          <p:nvPr/>
        </p:nvSpPr>
        <p:spPr>
          <a:xfrm>
            <a:off x="4826000" y="1112291"/>
            <a:ext cx="3449320" cy="305434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93980" algn="l" rtl="0" eaLnBrk="0">
              <a:lnSpc>
                <a:spcPts val="1856"/>
              </a:lnSpc>
              <a:spcBef>
                <a:spcPts val="4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郑州市在中国“八大”古都的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位置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8" name="textbox 28"/>
          <p:cNvSpPr/>
          <p:nvPr/>
        </p:nvSpPr>
        <p:spPr>
          <a:xfrm>
            <a:off x="778179" y="898474"/>
            <a:ext cx="3970654" cy="2387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20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8000"/>
              </a:lnSpc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capit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al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Henan</a:t>
            </a:r>
            <a:endParaRPr sz="18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875660" y="4718177"/>
            <a:ext cx="763651" cy="75704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6" name="table 376"/>
          <p:cNvGraphicFramePr>
            <a:graphicFrameLocks noGrp="1"/>
          </p:cNvGraphicFramePr>
          <p:nvPr/>
        </p:nvGraphicFramePr>
        <p:xfrm>
          <a:off x="7635176" y="1365694"/>
          <a:ext cx="4378325" cy="5129529"/>
        </p:xfrm>
        <a:graphic>
          <a:graphicData uri="http://schemas.openxmlformats.org/drawingml/2006/table">
            <a:tbl>
              <a:tblPr/>
              <a:tblGrid>
                <a:gridCol w="4378325"/>
              </a:tblGrid>
              <a:tr h="26638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7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8" name="textbox 378"/>
          <p:cNvSpPr/>
          <p:nvPr/>
        </p:nvSpPr>
        <p:spPr>
          <a:xfrm>
            <a:off x="480640" y="1219955"/>
            <a:ext cx="7037069" cy="27095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1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5.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聚焦文旅、文创融合，加速历史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城区蝶变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137160" indent="461009" algn="l" rtl="0" eaLnBrk="0">
              <a:lnSpc>
                <a:spcPct val="115000"/>
              </a:lnSpc>
              <a:spcBef>
                <a:spcPts val="402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This international line product with international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style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Chinese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flavor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  Henan  charm,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combined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on-site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intangible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cultural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heritage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display,</a:t>
            </a:r>
            <a:r>
              <a:rPr sz="1800" kern="0" spc="3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opera</a:t>
            </a:r>
            <a:r>
              <a:rPr sz="1800" kern="0" spc="3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art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performances,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allow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visitors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1800" kern="0" spc="3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feel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broad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profound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charm of</a:t>
            </a:r>
            <a:r>
              <a:rPr sz="1800" kern="0" spc="-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Shang Historical culture in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"city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tour"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help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create a national central city's high-quality cultural landmark.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32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33350" indent="393700" algn="l" rtl="0" eaLnBrk="0">
              <a:lnSpc>
                <a:spcPct val="123000"/>
              </a:lnSpc>
              <a:spcBef>
                <a:spcPts val="2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这条具有国际范、中国味、河南韵的国际线路产品，结合现场非遗展示、戏曲文艺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演出等，让游客在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城市漫游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1400" kern="0" spc="-30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中感受商城遗址文化博大精深的魅力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，助力打造国家中心城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400" kern="0" spc="-3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市高品位文化主地标。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380" name="picture 3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644638" y="1375155"/>
            <a:ext cx="4359402" cy="2639314"/>
          </a:xfrm>
          <a:prstGeom prst="rect">
            <a:avLst/>
          </a:prstGeom>
        </p:spPr>
      </p:pic>
      <p:pic>
        <p:nvPicPr>
          <p:cNvPr id="382" name="picture 3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658354" y="4043743"/>
            <a:ext cx="4345685" cy="2442082"/>
          </a:xfrm>
          <a:prstGeom prst="rect">
            <a:avLst/>
          </a:prstGeom>
        </p:spPr>
      </p:pic>
      <p:pic>
        <p:nvPicPr>
          <p:cNvPr id="384" name="picture 3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34974" y="4036707"/>
            <a:ext cx="3516375" cy="2442082"/>
          </a:xfrm>
          <a:prstGeom prst="rect">
            <a:avLst/>
          </a:prstGeom>
        </p:spPr>
      </p:pic>
      <p:graphicFrame>
        <p:nvGraphicFramePr>
          <p:cNvPr id="386" name="table 386"/>
          <p:cNvGraphicFramePr>
            <a:graphicFrameLocks noGrp="1"/>
          </p:cNvGraphicFramePr>
          <p:nvPr/>
        </p:nvGraphicFramePr>
        <p:xfrm>
          <a:off x="525449" y="4027182"/>
          <a:ext cx="3535045" cy="2460625"/>
        </p:xfrm>
        <a:graphic>
          <a:graphicData uri="http://schemas.openxmlformats.org/drawingml/2006/table">
            <a:tbl>
              <a:tblPr/>
              <a:tblGrid>
                <a:gridCol w="3535045"/>
              </a:tblGrid>
              <a:tr h="24511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88" name="picture 3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103623" y="4036707"/>
            <a:ext cx="3488563" cy="2442082"/>
          </a:xfrm>
          <a:prstGeom prst="rect">
            <a:avLst/>
          </a:prstGeom>
        </p:spPr>
      </p:pic>
      <p:graphicFrame>
        <p:nvGraphicFramePr>
          <p:cNvPr id="390" name="table 390"/>
          <p:cNvGraphicFramePr>
            <a:graphicFrameLocks noGrp="1"/>
          </p:cNvGraphicFramePr>
          <p:nvPr/>
        </p:nvGraphicFramePr>
        <p:xfrm>
          <a:off x="4094162" y="4027182"/>
          <a:ext cx="3507105" cy="2460625"/>
        </p:xfrm>
        <a:graphic>
          <a:graphicData uri="http://schemas.openxmlformats.org/drawingml/2006/table">
            <a:tbl>
              <a:tblPr/>
              <a:tblGrid>
                <a:gridCol w="3507105"/>
              </a:tblGrid>
              <a:tr h="24511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92" name="textbox 392"/>
          <p:cNvSpPr/>
          <p:nvPr/>
        </p:nvSpPr>
        <p:spPr>
          <a:xfrm>
            <a:off x="481804" y="646906"/>
            <a:ext cx="11447780" cy="5480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47369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76000"/>
              </a:lnSpc>
              <a:spcBef>
                <a:spcPts val="14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5. Emphasize the integration of culture and tourism, accelerate the transformatio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 of</a:t>
            </a:r>
            <a:r>
              <a:rPr sz="2000" b="1" kern="0" spc="-9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 urban areas</a:t>
            </a:r>
            <a:endParaRPr sz="20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94" name="rect 394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96" name="rect 396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98" name="textbox 398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00" name="textbox 400"/>
          <p:cNvSpPr/>
          <p:nvPr/>
        </p:nvSpPr>
        <p:spPr>
          <a:xfrm>
            <a:off x="9971658" y="3689629"/>
            <a:ext cx="2026285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16534" algn="l" rtl="0" eaLnBrk="0">
              <a:lnSpc>
                <a:spcPct val="100000"/>
              </a:lnSpc>
              <a:spcBef>
                <a:spcPts val="2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东城垣遗址博物馆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402" name="textbox 402"/>
          <p:cNvSpPr/>
          <p:nvPr/>
        </p:nvSpPr>
        <p:spPr>
          <a:xfrm>
            <a:off x="10168001" y="6146965"/>
            <a:ext cx="1831975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622300" algn="l" rtl="0" eaLnBrk="0">
              <a:lnSpc>
                <a:spcPts val="1809"/>
              </a:lnSpc>
              <a:spcBef>
                <a:spcPts val="3"/>
              </a:spcBef>
              <a:tabLst/>
            </a:pP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阜民里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404" name="textbox 404"/>
          <p:cNvSpPr/>
          <p:nvPr/>
        </p:nvSpPr>
        <p:spPr>
          <a:xfrm>
            <a:off x="2993009" y="6137440"/>
            <a:ext cx="1058544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31775" algn="l" rtl="0" eaLnBrk="0">
              <a:lnSpc>
                <a:spcPct val="100000"/>
              </a:lnSpc>
              <a:spcBef>
                <a:spcPts val="1"/>
              </a:spcBef>
              <a:tabLst/>
            </a:pP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城隍庙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406" name="textbox 406"/>
          <p:cNvSpPr/>
          <p:nvPr/>
        </p:nvSpPr>
        <p:spPr>
          <a:xfrm>
            <a:off x="6561454" y="6143625"/>
            <a:ext cx="1031239" cy="33909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321945" algn="l" rtl="0" eaLnBrk="0">
              <a:lnSpc>
                <a:spcPct val="100000"/>
              </a:lnSpc>
              <a:tabLst/>
            </a:pPr>
            <a:r>
              <a:rPr sz="1500" kern="0" spc="5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文庙</a:t>
            </a:r>
            <a:endParaRPr sz="1500" dirty="0">
              <a:latin typeface="SimHei"/>
              <a:ea typeface="SimHei"/>
              <a:cs typeface="SimHe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picture 4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613397" y="1518919"/>
            <a:ext cx="5451602" cy="5302165"/>
          </a:xfrm>
          <a:prstGeom prst="rect">
            <a:avLst/>
          </a:prstGeom>
        </p:spPr>
      </p:pic>
      <p:sp>
        <p:nvSpPr>
          <p:cNvPr id="410" name="textbox 410"/>
          <p:cNvSpPr/>
          <p:nvPr/>
        </p:nvSpPr>
        <p:spPr>
          <a:xfrm>
            <a:off x="513689" y="1477407"/>
            <a:ext cx="5732779" cy="18192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29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6000"/>
              </a:lnSpc>
              <a:tabLst/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4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2024</a:t>
            </a:r>
            <a:r>
              <a:rPr sz="1800" kern="0" spc="3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1800" kern="0" spc="3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International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New</a:t>
            </a:r>
            <a:r>
              <a:rPr sz="1800" kern="0" spc="3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Year</a:t>
            </a:r>
            <a:r>
              <a:rPr sz="1800" kern="0" spc="3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Cultural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12700" indent="6350" algn="l" rtl="0" eaLnBrk="0">
              <a:lnSpc>
                <a:spcPct val="126000"/>
              </a:lnSpc>
              <a:spcBef>
                <a:spcPts val="21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Festival  received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125000  visitors,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ranking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first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among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all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New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Year's</a:t>
            </a:r>
            <a:r>
              <a:rPr sz="1800" kern="0" spc="1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Eve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activi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ty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areas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our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city,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successfully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enhanced</a:t>
            </a:r>
            <a:r>
              <a:rPr sz="1800" kern="0" spc="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attractiveness</a:t>
            </a:r>
            <a:r>
              <a:rPr sz="1800" kern="0" spc="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1800" kern="0" spc="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1800" kern="0" spc="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</a:t>
            </a:r>
            <a:r>
              <a:rPr sz="1800" kern="0" spc="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102870" indent="443230" algn="l" rtl="0" eaLnBrk="0">
              <a:lnSpc>
                <a:spcPct val="120000"/>
              </a:lnSpc>
              <a:spcBef>
                <a:spcPts val="268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2024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年郑州国际商都跨年文化节活动接待游客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12.5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人次，居我  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市各跨年夜活动区域首位，成功地提升了历史城区的吸引力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412" name="picture 4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532251" y="3307207"/>
            <a:ext cx="2716148" cy="3543634"/>
          </a:xfrm>
          <a:prstGeom prst="rect">
            <a:avLst/>
          </a:prstGeom>
        </p:spPr>
      </p:pic>
      <p:pic>
        <p:nvPicPr>
          <p:cNvPr id="414" name="picture 4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52462" y="3307206"/>
            <a:ext cx="2700311" cy="3543634"/>
          </a:xfrm>
          <a:prstGeom prst="rect">
            <a:avLst/>
          </a:prstGeom>
        </p:spPr>
      </p:pic>
      <p:sp>
        <p:nvSpPr>
          <p:cNvPr id="416" name="textbox 416"/>
          <p:cNvSpPr/>
          <p:nvPr/>
        </p:nvSpPr>
        <p:spPr>
          <a:xfrm>
            <a:off x="480640" y="646906"/>
            <a:ext cx="11448415" cy="8064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48640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3334" algn="l" rtl="0" eaLnBrk="0">
              <a:lnSpc>
                <a:spcPct val="76000"/>
              </a:lnSpc>
              <a:spcBef>
                <a:spcPts val="14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5. Emphasize the integration of culture and tourism, accelerate the transformatio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 of</a:t>
            </a:r>
            <a:r>
              <a:rPr sz="2000" b="1" kern="0" spc="-9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 urban areas</a:t>
            </a:r>
            <a:endParaRPr sz="2000" dirty="0">
              <a:latin typeface="Times New Roman"/>
              <a:ea typeface="Times New Roman"/>
              <a:cs typeface="Times New Roman"/>
            </a:endParaRPr>
          </a:p>
          <a:p>
            <a:pPr marL="12700" algn="l" rtl="0" eaLnBrk="0">
              <a:lnSpc>
                <a:spcPct val="97000"/>
              </a:lnSpc>
              <a:spcBef>
                <a:spcPts val="407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5.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聚焦文旅、文创融合，加速历史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城区蝶变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18" name="rect 418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20" name="rect 420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22" name="textbox 422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icture 4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913754" y="1557578"/>
            <a:ext cx="6278245" cy="5168645"/>
          </a:xfrm>
          <a:prstGeom prst="rect">
            <a:avLst/>
          </a:prstGeom>
        </p:spPr>
      </p:pic>
      <p:sp>
        <p:nvSpPr>
          <p:cNvPr id="426" name="textbox 426"/>
          <p:cNvSpPr/>
          <p:nvPr/>
        </p:nvSpPr>
        <p:spPr>
          <a:xfrm>
            <a:off x="581970" y="1504839"/>
            <a:ext cx="5245734" cy="23793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29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6000"/>
              </a:lnSpc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Based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on</a:t>
            </a:r>
            <a:r>
              <a:rPr sz="1800" kern="0" spc="2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Jin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shui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River</a:t>
            </a:r>
            <a:r>
              <a:rPr sz="1800" kern="0" spc="2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Xiong'er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River</a:t>
            </a:r>
            <a:r>
              <a:rPr sz="1800" kern="0" spc="2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around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27940" indent="-5714" algn="l" rtl="0" eaLnBrk="0">
              <a:lnSpc>
                <a:spcPct val="120000"/>
              </a:lnSpc>
              <a:spcBef>
                <a:spcPts val="46"/>
              </a:spcBef>
              <a:tabLst/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Shang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Dynasty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Site,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relying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greenway,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green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space,</a:t>
            </a:r>
            <a:r>
              <a:rPr sz="1800" kern="0" spc="3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import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ant</a:t>
            </a:r>
            <a:r>
              <a:rPr sz="1800" kern="0" spc="3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scenic</a:t>
            </a:r>
            <a:r>
              <a:rPr sz="1800" kern="0" spc="3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spots,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businesses,</a:t>
            </a:r>
            <a:r>
              <a:rPr sz="1800" kern="0" spc="3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communities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3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other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people</a:t>
            </a:r>
            <a:r>
              <a:rPr sz="1800" kern="0" spc="3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gathe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ring</a:t>
            </a:r>
            <a:r>
              <a:rPr sz="1800" kern="0" spc="2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points</a:t>
            </a:r>
            <a:r>
              <a:rPr sz="1800" kern="0" spc="3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 were connected to form an urban walking sy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stem.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12700" indent="400684" algn="l" rtl="0" eaLnBrk="0">
              <a:lnSpc>
                <a:spcPct val="123000"/>
              </a:lnSpc>
              <a:spcBef>
                <a:spcPts val="282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以金水河、熊耳河为主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线，依托绿道、绿地等，</a:t>
            </a:r>
            <a:r>
              <a:rPr sz="1400" kern="0" spc="-32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串接商城遗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址历史城区内的重要景点、商业、社区等人流聚集点，形成“路    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在林中、林在城中、绿不断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线、景不断链”的漫步系统。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428" name="picture 4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195956" y="3980484"/>
            <a:ext cx="2947161" cy="2745739"/>
          </a:xfrm>
          <a:prstGeom prst="rect">
            <a:avLst/>
          </a:prstGeom>
        </p:spPr>
      </p:pic>
      <p:sp>
        <p:nvSpPr>
          <p:cNvPr id="430" name="textbox 430"/>
          <p:cNvSpPr/>
          <p:nvPr/>
        </p:nvSpPr>
        <p:spPr>
          <a:xfrm>
            <a:off x="482568" y="646906"/>
            <a:ext cx="6411595" cy="8223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46734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76000"/>
              </a:lnSpc>
              <a:spcBef>
                <a:spcPts val="14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6. Create a livable city t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hrough a</a:t>
            </a:r>
            <a:r>
              <a:rPr sz="2000" b="1" kern="0" spc="7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chain of</a:t>
            </a:r>
            <a:r>
              <a:rPr sz="2000" b="1" kern="0" spc="-9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2000" b="1" kern="0" spc="5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greenways</a:t>
            </a:r>
            <a:endParaRPr sz="20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8575" algn="l" rtl="0" eaLnBrk="0">
              <a:lnSpc>
                <a:spcPct val="97000"/>
              </a:lnSpc>
              <a:spcBef>
                <a:spcPts val="3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6.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通过城市绿道串景成链，打造宜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居城市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32" name="rect 432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34" name="rect 434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36" name="textbox 436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38" name="textbox 438"/>
          <p:cNvSpPr/>
          <p:nvPr/>
        </p:nvSpPr>
        <p:spPr>
          <a:xfrm>
            <a:off x="9411969" y="1656283"/>
            <a:ext cx="2780664" cy="307975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417830" algn="l" rtl="0" eaLnBrk="0">
              <a:lnSpc>
                <a:spcPct val="99000"/>
              </a:lnSpc>
              <a:spcBef>
                <a:spcPts val="4"/>
              </a:spcBef>
              <a:tabLst/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Microsoft YaHei Light"/>
                <a:ea typeface="Microsoft YaHei Light"/>
                <a:cs typeface="Microsoft YaHei Light"/>
              </a:rPr>
              <a:t>文旅商都空间结构示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Microsoft YaHei Light"/>
                <a:ea typeface="Microsoft YaHei Light"/>
                <a:cs typeface="Microsoft YaHei Light"/>
              </a:rPr>
              <a:t>意图</a:t>
            </a:r>
            <a:endParaRPr sz="1400" dirty="0">
              <a:latin typeface="Microsoft YaHei Light"/>
              <a:ea typeface="Microsoft YaHei Light"/>
              <a:cs typeface="Microsoft YaHei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picture 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592447" y="1276047"/>
            <a:ext cx="7559040" cy="5483098"/>
          </a:xfrm>
          <a:prstGeom prst="rect">
            <a:avLst/>
          </a:prstGeom>
        </p:spPr>
      </p:pic>
      <p:graphicFrame>
        <p:nvGraphicFramePr>
          <p:cNvPr id="442" name="table 442"/>
          <p:cNvGraphicFramePr>
            <a:graphicFrameLocks noGrp="1"/>
          </p:cNvGraphicFramePr>
          <p:nvPr/>
        </p:nvGraphicFramePr>
        <p:xfrm>
          <a:off x="4582858" y="1266522"/>
          <a:ext cx="7578090" cy="5501639"/>
        </p:xfrm>
        <a:graphic>
          <a:graphicData uri="http://schemas.openxmlformats.org/drawingml/2006/table">
            <a:tbl>
              <a:tblPr/>
              <a:tblGrid>
                <a:gridCol w="7578090"/>
              </a:tblGrid>
              <a:tr h="132588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1757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284854" algn="l" rtl="0" eaLnBrk="0">
                        <a:lnSpc>
                          <a:spcPct val="81000"/>
                        </a:lnSpc>
                        <a:tabLst/>
                      </a:pPr>
                      <a:r>
                        <a:rPr sz="2000" kern="0" spc="-3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Site</a:t>
                      </a:r>
                      <a:endParaRPr sz="2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4" name="textbox 444"/>
          <p:cNvSpPr/>
          <p:nvPr/>
        </p:nvSpPr>
        <p:spPr>
          <a:xfrm>
            <a:off x="474399" y="1235704"/>
            <a:ext cx="3996054" cy="53193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1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6830" algn="l" rtl="0" eaLnBrk="0">
              <a:lnSpc>
                <a:spcPct val="97000"/>
              </a:lnSpc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6.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通过城市绿道串景成链，打造宜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居城市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34925" indent="514984" algn="l" rtl="0" eaLnBrk="0">
              <a:lnSpc>
                <a:spcPct val="118000"/>
              </a:lnSpc>
              <a:spcBef>
                <a:spcPts val="594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historical</a:t>
            </a:r>
            <a:r>
              <a:rPr sz="1800" kern="0" spc="2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1800" kern="0" spc="2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 the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Shang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Historical Area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as the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core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city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will rely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on the three-level walking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system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 "regional</a:t>
            </a:r>
            <a:r>
              <a:rPr sz="1800" kern="0" spc="2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greenwa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y</a:t>
            </a:r>
            <a:r>
              <a:rPr sz="1800" kern="0" spc="2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greenway</a:t>
            </a:r>
            <a:r>
              <a:rPr sz="1800" kern="0" spc="2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community  greenway"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build   a  g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reen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road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walking   system   that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radiates   the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whole  area,  with  a  total  l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ength  of</a:t>
            </a:r>
            <a:r>
              <a:rPr sz="1800" kern="0" spc="2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about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3218</a:t>
            </a:r>
            <a:r>
              <a:rPr sz="1800" kern="0" spc="3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kilom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eters,</a:t>
            </a:r>
            <a:r>
              <a:rPr sz="1800" kern="0" spc="4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3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will</a:t>
            </a:r>
            <a:r>
              <a:rPr sz="1800" kern="0" spc="4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form</a:t>
            </a:r>
            <a:r>
              <a:rPr sz="1800" kern="0" spc="3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</a:t>
            </a:r>
            <a:r>
              <a:rPr sz="1800" kern="0" spc="3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pattern</a:t>
            </a:r>
            <a:r>
              <a:rPr sz="1800" kern="0" spc="4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"300</a:t>
            </a:r>
            <a:r>
              <a:rPr sz="1800" kern="0" spc="3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meters</a:t>
            </a:r>
            <a:r>
              <a:rPr sz="1800" kern="0" spc="3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1800" kern="0" spc="4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see</a:t>
            </a:r>
            <a:r>
              <a:rPr sz="1800" kern="0" spc="3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green,</a:t>
            </a:r>
            <a:r>
              <a:rPr sz="1800" kern="0" spc="4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500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meters to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see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garde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n",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actively build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pedestrian and livable city.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16509" indent="401954" algn="l" rtl="0" eaLnBrk="0">
              <a:lnSpc>
                <a:spcPct val="120000"/>
              </a:lnSpc>
              <a:spcBef>
                <a:spcPts val="833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围绕商城遗址历史城区，规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划“区域绿道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城  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市绿道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社区绿道”三级休闲慢行体系，构建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辐射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12700" indent="635" algn="l" rtl="0" eaLnBrk="0">
              <a:lnSpc>
                <a:spcPct val="123000"/>
              </a:lnSpc>
              <a:spcBef>
                <a:spcPts val="353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全域的绿道慢行系统，规划总长度约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3218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里，形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成“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300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米见绿、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500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米见园”的城市格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局，积极打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400" kern="0" spc="-2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造步行城市、宜居城市</a:t>
            </a:r>
            <a:r>
              <a:rPr sz="1400" kern="0" spc="-3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46" name="rect 446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8" name="rect 448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50" name="textbox 450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52" name="textbox 452"/>
          <p:cNvSpPr/>
          <p:nvPr/>
        </p:nvSpPr>
        <p:spPr>
          <a:xfrm>
            <a:off x="482568" y="646906"/>
            <a:ext cx="6411595" cy="5480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9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46734" algn="l" rtl="0" eaLnBrk="0">
              <a:lnSpc>
                <a:spcPct val="95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76000"/>
              </a:lnSpc>
              <a:spcBef>
                <a:spcPts val="14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6. Create a livable city t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hrough a</a:t>
            </a:r>
            <a:r>
              <a:rPr sz="2000" b="1" kern="0" spc="7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chain of</a:t>
            </a:r>
            <a:r>
              <a:rPr sz="2000" b="1" kern="0" spc="-9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2000" b="1" kern="0" spc="5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greenways</a:t>
            </a:r>
            <a:endParaRPr sz="20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54" name="textbox 454"/>
          <p:cNvSpPr/>
          <p:nvPr/>
        </p:nvSpPr>
        <p:spPr>
          <a:xfrm>
            <a:off x="9293733" y="1285862"/>
            <a:ext cx="2848610" cy="369570"/>
          </a:xfrm>
          <a:prstGeom prst="rect">
            <a:avLst/>
          </a:prstGeom>
          <a:solidFill>
            <a:srgbClr val="FFFFFF">
              <a:alpha val="6196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316865" algn="l" rtl="0" eaLnBrk="0">
              <a:lnSpc>
                <a:spcPct val="100000"/>
              </a:lnSpc>
              <a:spcBef>
                <a:spcPts val="4"/>
              </a:spcBef>
              <a:tabLst/>
            </a:pP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郑州城区绿道系统规划图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pic>
        <p:nvPicPr>
          <p:cNvPr id="456" name="picture 4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014716" y="3529583"/>
            <a:ext cx="241554" cy="24460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icture 4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" y="3377948"/>
            <a:ext cx="12185521" cy="3480050"/>
          </a:xfrm>
          <a:prstGeom prst="rect">
            <a:avLst/>
          </a:prstGeom>
        </p:spPr>
      </p:pic>
      <p:sp>
        <p:nvSpPr>
          <p:cNvPr id="460" name="textbox 460"/>
          <p:cNvSpPr/>
          <p:nvPr/>
        </p:nvSpPr>
        <p:spPr>
          <a:xfrm>
            <a:off x="2523566" y="2640482"/>
            <a:ext cx="7105015" cy="6546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6000"/>
              </a:lnSpc>
              <a:spcBef>
                <a:spcPts val="1"/>
              </a:spcBef>
              <a:tabLst/>
            </a:pPr>
            <a:r>
              <a:rPr sz="5400" b="1" kern="0" spc="-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Welcome to Zhengzhou!</a:t>
            </a:r>
            <a:endParaRPr sz="5400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34009" y="2704841"/>
            <a:ext cx="11101831" cy="4041673"/>
          </a:xfrm>
          <a:prstGeom prst="rect">
            <a:avLst/>
          </a:prstGeom>
        </p:spPr>
      </p:pic>
      <p:sp>
        <p:nvSpPr>
          <p:cNvPr id="34" name="textbox 34"/>
          <p:cNvSpPr/>
          <p:nvPr/>
        </p:nvSpPr>
        <p:spPr>
          <a:xfrm>
            <a:off x="346506" y="889779"/>
            <a:ext cx="11502390" cy="1595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29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6000"/>
              </a:lnSpc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With a long history and splendid culture,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 the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apital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land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Xia,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Shang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Zhou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Dynasties.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It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12700" algn="l" rtl="0" eaLnBrk="0">
              <a:lnSpc>
                <a:spcPct val="121000"/>
              </a:lnSpc>
              <a:spcBef>
                <a:spcPts val="2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has a civilization history of</a:t>
            </a:r>
            <a:r>
              <a:rPr sz="1800" kern="0" spc="-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5,300 years and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city history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3,600 years.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It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important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birthplace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Chin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ese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civilization,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with over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10,000 cultural relics and the second largest number of</a:t>
            </a:r>
            <a:r>
              <a:rPr sz="1800" kern="0" spc="-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national</a:t>
            </a:r>
            <a:r>
              <a:rPr sz="1800" kern="0" spc="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cultural relics protection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units in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country.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2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9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970" indent="393700" algn="l" rtl="0" eaLnBrk="0">
              <a:lnSpc>
                <a:spcPct val="119000"/>
              </a:lnSpc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郑州历史悠久、文化灿烂，是夏商周的建都立国之地，有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5300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年的文明史、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3600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年的建城史，是华夏文明的重要发祥地，拥有各类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文物点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1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万余处，国家级文物保护单位数量居全国第二。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6" name="rect 36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" name="rect 38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0" name="textbox 40"/>
          <p:cNvSpPr/>
          <p:nvPr/>
        </p:nvSpPr>
        <p:spPr>
          <a:xfrm>
            <a:off x="77917" y="204946"/>
            <a:ext cx="12127230" cy="352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84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4000"/>
              </a:lnSpc>
              <a:tabLst>
                <a:tab pos="100964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2700" b="1" kern="0" spc="-4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</a:t>
            </a:r>
            <a:r>
              <a:rPr sz="2700" b="1" kern="0" spc="3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Introduction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         </a:t>
            </a:r>
            <a:r>
              <a:rPr sz="2400" b="1" u="sng" kern="0" spc="1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</a:t>
            </a:r>
            <a:r>
              <a:rPr sz="3000" b="1" u="sng" kern="0" spc="10" baseline="5208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郑州简介</a:t>
            </a:r>
            <a:r>
              <a:rPr sz="19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	</a:t>
            </a:r>
            <a:endParaRPr sz="1900" dirty="0">
              <a:latin typeface="Microsoft YaHei"/>
              <a:ea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48551" y="2974948"/>
            <a:ext cx="6647929" cy="3772914"/>
          </a:xfrm>
          <a:prstGeom prst="rect">
            <a:avLst/>
          </a:prstGeom>
        </p:spPr>
      </p:pic>
      <p:sp>
        <p:nvSpPr>
          <p:cNvPr id="44" name="textbox 44"/>
          <p:cNvSpPr/>
          <p:nvPr/>
        </p:nvSpPr>
        <p:spPr>
          <a:xfrm>
            <a:off x="472312" y="855573"/>
            <a:ext cx="11317605" cy="18288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47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6000"/>
              </a:lnSpc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Songshan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Shaolin Temple in Zhengzh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ou which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 built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495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AD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one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four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ancient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temples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China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12700" algn="l" rtl="0" eaLnBrk="0">
              <a:lnSpc>
                <a:spcPts val="2592"/>
              </a:lnSpc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birthplace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Shaolin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Kung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Fu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20320" indent="465455" algn="l" rtl="0" eaLnBrk="0">
              <a:lnSpc>
                <a:spcPct val="109000"/>
              </a:lnSpc>
              <a:spcBef>
                <a:spcPts val="521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Shaolin Temple in Zhengzhou, the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Kung Fu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World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",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Shaolin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Kung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Fu</a:t>
            </a:r>
            <a:r>
              <a:rPr sz="1800" kern="0" spc="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has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become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Zhengzhou's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international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city card.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76835" indent="336550" algn="l" rtl="0" eaLnBrk="0">
              <a:lnSpc>
                <a:spcPct val="120000"/>
              </a:lnSpc>
              <a:spcBef>
                <a:spcPts val="4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建于公元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495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年的郑州嵩山少林寺是中国四大名寺之一，是少林功夫的发源地。“郑州的少林、世界的功夫”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，少林功夫已然成为郑州在国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1400" kern="0" spc="-4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际上的城市名片。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grpSp>
        <p:nvGrpSpPr>
          <p:cNvPr id="2" name="group 2"/>
          <p:cNvGrpSpPr/>
          <p:nvPr/>
        </p:nvGrpSpPr>
        <p:grpSpPr>
          <a:xfrm rot="21600000">
            <a:off x="6979284" y="2960243"/>
            <a:ext cx="5133467" cy="3816057"/>
            <a:chOff x="0" y="0"/>
            <a:chExt cx="5133467" cy="3816057"/>
          </a:xfrm>
        </p:grpSpPr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5133467" cy="3816057"/>
            </a:xfrm>
            <a:prstGeom prst="rect">
              <a:avLst/>
            </a:prstGeom>
          </p:spPr>
        </p:pic>
        <p:sp>
          <p:nvSpPr>
            <p:cNvPr id="48" name="textbox 48"/>
            <p:cNvSpPr/>
            <p:nvPr/>
          </p:nvSpPr>
          <p:spPr>
            <a:xfrm>
              <a:off x="-12700" y="-12700"/>
              <a:ext cx="5159375" cy="38601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7702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560194" algn="l" rtl="0" eaLnBrk="0">
                <a:lnSpc>
                  <a:spcPct val="98000"/>
                </a:lnSpc>
                <a:tabLst/>
              </a:pPr>
              <a:r>
                <a:rPr sz="1400" kern="0" spc="-10" dirty="0">
                  <a:solidFill>
                    <a:srgbClr val="333333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中国郑州国际少林武术节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sp>
        <p:nvSpPr>
          <p:cNvPr id="50" name="rect 50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" name="rect 52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4" name="textbox 54"/>
          <p:cNvSpPr/>
          <p:nvPr/>
        </p:nvSpPr>
        <p:spPr>
          <a:xfrm>
            <a:off x="77917" y="204946"/>
            <a:ext cx="12127230" cy="352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84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4000"/>
              </a:lnSpc>
              <a:tabLst>
                <a:tab pos="100964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2700" b="1" kern="0" spc="-4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</a:t>
            </a:r>
            <a:r>
              <a:rPr sz="2700" b="1" kern="0" spc="3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Introduction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         </a:t>
            </a:r>
            <a:r>
              <a:rPr sz="2400" b="1" u="sng" kern="0" spc="1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</a:t>
            </a:r>
            <a:r>
              <a:rPr sz="3000" b="1" u="sng" kern="0" spc="10" baseline="5208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郑州简介</a:t>
            </a:r>
            <a:r>
              <a:rPr sz="19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	</a:t>
            </a:r>
            <a:endParaRPr sz="1900" dirty="0">
              <a:latin typeface="Microsoft YaHei"/>
              <a:ea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798189" y="2601866"/>
            <a:ext cx="8313801" cy="4245736"/>
          </a:xfrm>
          <a:prstGeom prst="rect">
            <a:avLst/>
          </a:prstGeom>
        </p:spPr>
      </p:pic>
      <p:sp>
        <p:nvSpPr>
          <p:cNvPr id="58" name="rect 58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" name="rect 60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2" name="textbox 62"/>
          <p:cNvSpPr/>
          <p:nvPr/>
        </p:nvSpPr>
        <p:spPr>
          <a:xfrm>
            <a:off x="77917" y="204946"/>
            <a:ext cx="12127230" cy="15100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84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4000"/>
              </a:lnSpc>
              <a:tabLst>
                <a:tab pos="100964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2700" b="1" kern="0" spc="-4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</a:t>
            </a:r>
            <a:r>
              <a:rPr sz="2700" b="1" kern="0" spc="3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Introduction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         </a:t>
            </a:r>
            <a:r>
              <a:rPr sz="2400" b="1" u="sng" kern="0" spc="1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</a:t>
            </a:r>
            <a:r>
              <a:rPr sz="3000" b="1" u="sng" kern="0" spc="10" baseline="5208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郑州简介</a:t>
            </a:r>
            <a:r>
              <a:rPr sz="19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	</a:t>
            </a:r>
            <a:endParaRPr sz="19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554355" indent="516255" algn="l" rtl="0" eaLnBrk="0">
              <a:lnSpc>
                <a:spcPct val="112000"/>
              </a:lnSpc>
              <a:spcBef>
                <a:spcPts val="4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 both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ancient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 young,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small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city</a:t>
            </a:r>
            <a:r>
              <a:rPr sz="1800" kern="0" spc="1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 558 thousand people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that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became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 provincial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capital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city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1954. After 70 years of</a:t>
            </a:r>
            <a:r>
              <a:rPr sz="1800" kern="0" spc="-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rapid development,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it has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now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become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modern,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international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beautiful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provincial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capi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tal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city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13 million people, possessing unique cultural and his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torical heritage charm.</a:t>
            </a:r>
            <a:endParaRPr sz="18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4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17550" y="2085594"/>
            <a:ext cx="2804795" cy="2298445"/>
          </a:xfrm>
          <a:prstGeom prst="rect">
            <a:avLst/>
          </a:prstGeom>
        </p:spPr>
      </p:pic>
      <p:graphicFrame>
        <p:nvGraphicFramePr>
          <p:cNvPr id="66" name="table 66"/>
          <p:cNvGraphicFramePr>
            <a:graphicFrameLocks noGrp="1"/>
          </p:cNvGraphicFramePr>
          <p:nvPr/>
        </p:nvGraphicFramePr>
        <p:xfrm>
          <a:off x="631113" y="2076005"/>
          <a:ext cx="2900679" cy="4781550"/>
        </p:xfrm>
        <a:graphic>
          <a:graphicData uri="http://schemas.openxmlformats.org/drawingml/2006/table">
            <a:tbl>
              <a:tblPr/>
              <a:tblGrid>
                <a:gridCol w="1018539"/>
                <a:gridCol w="1882139"/>
              </a:tblGrid>
              <a:tr h="699769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0995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78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8" name="pictur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06056" y="4390156"/>
            <a:ext cx="2804795" cy="2467841"/>
          </a:xfrm>
          <a:prstGeom prst="rect">
            <a:avLst/>
          </a:prstGeom>
        </p:spPr>
      </p:pic>
      <p:sp>
        <p:nvSpPr>
          <p:cNvPr id="70" name="textbox 70"/>
          <p:cNvSpPr/>
          <p:nvPr/>
        </p:nvSpPr>
        <p:spPr>
          <a:xfrm>
            <a:off x="3843178" y="2005704"/>
            <a:ext cx="7722869" cy="5105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46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394334" algn="l" rtl="0" eaLnBrk="0">
              <a:lnSpc>
                <a:spcPct val="116000"/>
              </a:lnSpc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郑州是古老的，又是年轻的，从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1954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年成为省会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城市的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55.8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万人小城市，通过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70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年快速发展，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现在已成为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1300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万人的现代化、国际化美丽省会城市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,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具有独特的文化和历史传承魅力。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72" name="textbox 72"/>
          <p:cNvSpPr/>
          <p:nvPr/>
        </p:nvSpPr>
        <p:spPr>
          <a:xfrm>
            <a:off x="727075" y="2116950"/>
            <a:ext cx="805180" cy="369570"/>
          </a:xfrm>
          <a:prstGeom prst="rect">
            <a:avLst/>
          </a:prstGeom>
          <a:solidFill>
            <a:srgbClr val="FFFFFF">
              <a:alpha val="6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12395" algn="l" rtl="0" eaLnBrk="0">
              <a:lnSpc>
                <a:spcPct val="84000"/>
              </a:lnSpc>
              <a:spcBef>
                <a:spcPts val="6"/>
              </a:spcBef>
              <a:tabLst/>
            </a:pPr>
            <a:r>
              <a:rPr sz="1800" b="1" kern="0" spc="-4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1954</a:t>
            </a:r>
            <a:endParaRPr sz="18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74" name="textbox 74"/>
          <p:cNvSpPr/>
          <p:nvPr/>
        </p:nvSpPr>
        <p:spPr>
          <a:xfrm>
            <a:off x="631113" y="4390123"/>
            <a:ext cx="805180" cy="369570"/>
          </a:xfrm>
          <a:prstGeom prst="rect">
            <a:avLst/>
          </a:prstGeom>
          <a:solidFill>
            <a:srgbClr val="FFFFFF">
              <a:alpha val="6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02870" algn="l" rtl="0" eaLnBrk="0">
              <a:lnSpc>
                <a:spcPct val="84000"/>
              </a:lnSpc>
              <a:spcBef>
                <a:spcPts val="5"/>
              </a:spcBef>
              <a:tabLst/>
            </a:pPr>
            <a:r>
              <a:rPr sz="1800" b="1" kern="0" spc="-2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2023</a:t>
            </a:r>
            <a:endParaRPr sz="18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76" name="path 76"/>
          <p:cNvSpPr/>
          <p:nvPr/>
        </p:nvSpPr>
        <p:spPr>
          <a:xfrm>
            <a:off x="1864105" y="4956175"/>
            <a:ext cx="428625" cy="405256"/>
          </a:xfrm>
          <a:custGeom>
            <a:avLst/>
            <a:gdLst/>
            <a:ahLst/>
            <a:cxnLst/>
            <a:rect l="0" t="0" r="0" b="0"/>
            <a:pathLst>
              <a:path w="675" h="638">
                <a:moveTo>
                  <a:pt x="60" y="319"/>
                </a:moveTo>
                <a:cubicBezTo>
                  <a:pt x="60" y="176"/>
                  <a:pt x="184" y="60"/>
                  <a:pt x="337" y="60"/>
                </a:cubicBezTo>
                <a:cubicBezTo>
                  <a:pt x="490" y="60"/>
                  <a:pt x="615" y="176"/>
                  <a:pt x="615" y="319"/>
                </a:cubicBezTo>
                <a:cubicBezTo>
                  <a:pt x="615" y="462"/>
                  <a:pt x="490" y="578"/>
                  <a:pt x="337" y="578"/>
                </a:cubicBezTo>
                <a:cubicBezTo>
                  <a:pt x="184" y="578"/>
                  <a:pt x="60" y="462"/>
                  <a:pt x="60" y="319"/>
                </a:cubicBezTo>
              </a:path>
            </a:pathLst>
          </a:custGeom>
          <a:noFill/>
          <a:ln w="76200" cap="flat">
            <a:solidFill>
              <a:srgbClr val="0000FF"/>
            </a:solidFill>
            <a:prstDash val="dash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8" name="path 78"/>
          <p:cNvSpPr/>
          <p:nvPr/>
        </p:nvSpPr>
        <p:spPr>
          <a:xfrm>
            <a:off x="2015997" y="3065017"/>
            <a:ext cx="428625" cy="405129"/>
          </a:xfrm>
          <a:custGeom>
            <a:avLst/>
            <a:gdLst/>
            <a:ahLst/>
            <a:cxnLst/>
            <a:rect l="0" t="0" r="0" b="0"/>
            <a:pathLst>
              <a:path w="675" h="637">
                <a:moveTo>
                  <a:pt x="60" y="318"/>
                </a:moveTo>
                <a:cubicBezTo>
                  <a:pt x="60" y="175"/>
                  <a:pt x="184" y="60"/>
                  <a:pt x="337" y="60"/>
                </a:cubicBezTo>
                <a:cubicBezTo>
                  <a:pt x="490" y="60"/>
                  <a:pt x="615" y="175"/>
                  <a:pt x="615" y="318"/>
                </a:cubicBezTo>
                <a:cubicBezTo>
                  <a:pt x="615" y="462"/>
                  <a:pt x="490" y="577"/>
                  <a:pt x="337" y="577"/>
                </a:cubicBezTo>
                <a:cubicBezTo>
                  <a:pt x="184" y="577"/>
                  <a:pt x="60" y="462"/>
                  <a:pt x="60" y="318"/>
                </a:cubicBezTo>
              </a:path>
            </a:pathLst>
          </a:custGeom>
          <a:noFill/>
          <a:ln w="76200" cap="flat">
            <a:solidFill>
              <a:srgbClr val="0000FF"/>
            </a:solidFill>
            <a:prstDash val="dash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60425" y="2399633"/>
            <a:ext cx="3976878" cy="4437633"/>
          </a:xfrm>
          <a:prstGeom prst="rect">
            <a:avLst/>
          </a:prstGeom>
        </p:spPr>
      </p:pic>
      <p:sp>
        <p:nvSpPr>
          <p:cNvPr id="82" name="rect 82"/>
          <p:cNvSpPr/>
          <p:nvPr/>
        </p:nvSpPr>
        <p:spPr>
          <a:xfrm>
            <a:off x="1769236" y="3007995"/>
            <a:ext cx="112014" cy="116585"/>
          </a:xfrm>
          <a:prstGeom prst="rect">
            <a:avLst/>
          </a:prstGeom>
          <a:solidFill>
            <a:srgbClr val="9CC7CE">
              <a:alpha val="98039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84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964175" y="2374144"/>
            <a:ext cx="6691630" cy="4464177"/>
          </a:xfrm>
          <a:prstGeom prst="rect">
            <a:avLst/>
          </a:prstGeom>
        </p:spPr>
      </p:pic>
      <p:graphicFrame>
        <p:nvGraphicFramePr>
          <p:cNvPr id="86" name="table 86"/>
          <p:cNvGraphicFramePr>
            <a:graphicFrameLocks noGrp="1"/>
          </p:cNvGraphicFramePr>
          <p:nvPr/>
        </p:nvGraphicFramePr>
        <p:xfrm>
          <a:off x="850900" y="2369382"/>
          <a:ext cx="10809604" cy="4477384"/>
        </p:xfrm>
        <a:graphic>
          <a:graphicData uri="http://schemas.openxmlformats.org/drawingml/2006/table">
            <a:tbl>
              <a:tblPr/>
              <a:tblGrid>
                <a:gridCol w="3990975"/>
                <a:gridCol w="121920"/>
                <a:gridCol w="6696709"/>
              </a:tblGrid>
              <a:tr h="1319530"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11860" algn="l" rtl="0" eaLnBrk="0">
                        <a:lnSpc>
                          <a:spcPct val="99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1000" kern="0" spc="8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口</a:t>
                      </a:r>
                      <a:r>
                        <a:rPr sz="800" b="1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祭祀遗迹</a:t>
                      </a:r>
                      <a:endParaRPr sz="8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2070735" algn="l" rtl="0" eaLnBrk="0">
                        <a:lnSpc>
                          <a:spcPts val="1000"/>
                        </a:lnSpc>
                        <a:spcBef>
                          <a:spcPts val="669"/>
                        </a:spcBef>
                        <a:tabLst/>
                      </a:pPr>
                      <a:r>
                        <a:rPr sz="800" b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手工业区</a:t>
                      </a:r>
                      <a:endParaRPr sz="8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3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39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860425" algn="l" rtl="0" eaLnBrk="0">
                        <a:lnSpc>
                          <a:spcPts val="989"/>
                        </a:lnSpc>
                        <a:spcBef>
                          <a:spcPts val="241"/>
                        </a:spcBef>
                        <a:tabLst/>
                      </a:pPr>
                      <a:r>
                        <a:rPr sz="800" b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贵族墓葬区</a:t>
                      </a:r>
                      <a:endParaRPr sz="8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176779" algn="l" rtl="0" eaLnBrk="0">
                        <a:lnSpc>
                          <a:spcPts val="989"/>
                        </a:lnSpc>
                        <a:spcBef>
                          <a:spcPts val="242"/>
                        </a:spcBef>
                        <a:tabLst/>
                      </a:pPr>
                      <a:r>
                        <a:rPr sz="800" b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贵族居住区</a:t>
                      </a:r>
                      <a:endParaRPr sz="8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14755" algn="l" rtl="0" eaLnBrk="0">
                        <a:lnSpc>
                          <a:spcPts val="985"/>
                        </a:lnSpc>
                        <a:spcBef>
                          <a:spcPts val="252"/>
                        </a:spcBef>
                        <a:tabLst/>
                      </a:pPr>
                      <a:r>
                        <a:rPr sz="800" b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平民居住区</a:t>
                      </a:r>
                      <a:endParaRPr sz="8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3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920875" algn="l" rtl="0" eaLnBrk="0">
                        <a:lnSpc>
                          <a:spcPts val="985"/>
                        </a:lnSpc>
                        <a:spcBef>
                          <a:spcPts val="241"/>
                        </a:spcBef>
                        <a:tabLst/>
                      </a:pPr>
                      <a:r>
                        <a:rPr sz="800" b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平民墓葬区</a:t>
                      </a:r>
                      <a:endParaRPr sz="8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6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77110" algn="l" rtl="0" eaLnBrk="0">
                        <a:lnSpc>
                          <a:spcPts val="1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800" b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手工业区</a:t>
                      </a:r>
                      <a:endParaRPr sz="8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57855"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9D9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8" name="rect 88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0" name="rect 90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2" name="textbox 92"/>
          <p:cNvSpPr/>
          <p:nvPr/>
        </p:nvSpPr>
        <p:spPr>
          <a:xfrm>
            <a:off x="77917" y="204946"/>
            <a:ext cx="12127230" cy="20713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84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4000"/>
              </a:lnSpc>
              <a:tabLst>
                <a:tab pos="100964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2700" b="1" kern="0" spc="-4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</a:t>
            </a:r>
            <a:r>
              <a:rPr sz="2700" b="1" kern="0" spc="3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Introduction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         </a:t>
            </a:r>
            <a:r>
              <a:rPr sz="2400" b="1" u="sng" kern="0" spc="1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</a:t>
            </a:r>
            <a:r>
              <a:rPr sz="3000" b="1" u="sng" kern="0" spc="10" baseline="5208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郑州简介</a:t>
            </a:r>
            <a:r>
              <a:rPr sz="19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	</a:t>
            </a:r>
            <a:endParaRPr sz="1900" dirty="0">
              <a:latin typeface="Microsoft YaHei"/>
              <a:ea typeface="Microsoft YaHei"/>
              <a:cs typeface="Microsoft YaHei"/>
            </a:endParaRPr>
          </a:p>
          <a:p>
            <a:pPr marL="501650" indent="520065" algn="l" rtl="0" eaLnBrk="0">
              <a:lnSpc>
                <a:spcPct val="112000"/>
              </a:lnSpc>
              <a:spcBef>
                <a:spcPts val="1617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Located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sz="18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core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ea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 the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city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covered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3.5</a:t>
            </a:r>
            <a:r>
              <a:rPr sz="1800" kern="0" spc="3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square</a:t>
            </a:r>
            <a:r>
              <a:rPr sz="18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kilometers,</a:t>
            </a:r>
            <a:r>
              <a:rPr sz="18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3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Shang</a:t>
            </a:r>
            <a:r>
              <a:rPr sz="1800" kern="0" spc="2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Historical</a:t>
            </a:r>
            <a:r>
              <a:rPr sz="1800" kern="0" spc="2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sz="1800" kern="0" spc="2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oldest urban city in China, representing the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origin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sz="1800" kern="0" spc="-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Chinese</a:t>
            </a:r>
            <a:r>
              <a:rPr sz="1800" kern="0" spc="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urban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civilization,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sz="1800" kern="0" spc="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important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factor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for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be included in the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"Eight ancient capitals in China".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506094" indent="393700" algn="l" rtl="0" eaLnBrk="0">
              <a:lnSpc>
                <a:spcPct val="120000"/>
              </a:lnSpc>
              <a:spcBef>
                <a:spcPts val="1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郑州商城遗址历史城区位于城市核心区，面积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3.5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平方公里，是中国最古老的都市城邑，代表着中华城市文明的起源，是郑州列入“中国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八大       </a:t>
            </a:r>
            <a:r>
              <a:rPr sz="1400" kern="0" spc="-3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古都”的重要因素。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94" name="table 94"/>
          <p:cNvGraphicFramePr>
            <a:graphicFrameLocks noGrp="1"/>
          </p:cNvGraphicFramePr>
          <p:nvPr/>
        </p:nvGraphicFramePr>
        <p:xfrm>
          <a:off x="8117268" y="4599114"/>
          <a:ext cx="459740" cy="405129"/>
        </p:xfrm>
        <a:graphic>
          <a:graphicData uri="http://schemas.openxmlformats.org/drawingml/2006/table">
            <a:tbl>
              <a:tblPr/>
              <a:tblGrid>
                <a:gridCol w="459740"/>
              </a:tblGrid>
              <a:tr h="3860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2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 rot="21600000">
            <a:off x="8117315" y="4606292"/>
            <a:ext cx="460201" cy="391028"/>
            <a:chOff x="0" y="0"/>
            <a:chExt cx="460201" cy="391028"/>
          </a:xfrm>
        </p:grpSpPr>
        <p:sp>
          <p:nvSpPr>
            <p:cNvPr id="96" name="path 96"/>
            <p:cNvSpPr/>
            <p:nvPr/>
          </p:nvSpPr>
          <p:spPr>
            <a:xfrm>
              <a:off x="14240" y="7109"/>
              <a:ext cx="431672" cy="376681"/>
            </a:xfrm>
            <a:custGeom>
              <a:avLst/>
              <a:gdLst/>
              <a:ahLst/>
              <a:cxnLst/>
              <a:rect l="0" t="0" r="0" b="0"/>
              <a:pathLst>
                <a:path w="679" h="593">
                  <a:moveTo>
                    <a:pt x="619" y="0"/>
                  </a:moveTo>
                  <a:lnTo>
                    <a:pt x="60" y="0"/>
                  </a:lnTo>
                  <a:lnTo>
                    <a:pt x="54" y="0"/>
                  </a:lnTo>
                  <a:lnTo>
                    <a:pt x="31" y="9"/>
                  </a:lnTo>
                  <a:lnTo>
                    <a:pt x="10" y="32"/>
                  </a:lnTo>
                  <a:lnTo>
                    <a:pt x="1" y="60"/>
                  </a:lnTo>
                  <a:lnTo>
                    <a:pt x="0" y="75"/>
                  </a:lnTo>
                  <a:lnTo>
                    <a:pt x="0" y="518"/>
                  </a:lnTo>
                  <a:lnTo>
                    <a:pt x="4" y="547"/>
                  </a:lnTo>
                  <a:lnTo>
                    <a:pt x="17" y="571"/>
                  </a:lnTo>
                  <a:lnTo>
                    <a:pt x="36" y="587"/>
                  </a:lnTo>
                  <a:lnTo>
                    <a:pt x="60" y="593"/>
                  </a:lnTo>
                  <a:lnTo>
                    <a:pt x="619" y="593"/>
                  </a:lnTo>
                  <a:lnTo>
                    <a:pt x="643" y="587"/>
                  </a:lnTo>
                  <a:lnTo>
                    <a:pt x="662" y="571"/>
                  </a:lnTo>
                  <a:lnTo>
                    <a:pt x="664" y="568"/>
                  </a:lnTo>
                  <a:lnTo>
                    <a:pt x="60" y="568"/>
                  </a:lnTo>
                  <a:lnTo>
                    <a:pt x="56" y="567"/>
                  </a:lnTo>
                  <a:lnTo>
                    <a:pt x="31" y="553"/>
                  </a:lnTo>
                  <a:lnTo>
                    <a:pt x="20" y="527"/>
                  </a:lnTo>
                  <a:lnTo>
                    <a:pt x="20" y="75"/>
                  </a:lnTo>
                  <a:lnTo>
                    <a:pt x="20" y="70"/>
                  </a:lnTo>
                  <a:lnTo>
                    <a:pt x="31" y="40"/>
                  </a:lnTo>
                  <a:lnTo>
                    <a:pt x="52" y="26"/>
                  </a:lnTo>
                  <a:lnTo>
                    <a:pt x="60" y="25"/>
                  </a:lnTo>
                  <a:lnTo>
                    <a:pt x="664" y="25"/>
                  </a:lnTo>
                  <a:lnTo>
                    <a:pt x="662" y="22"/>
                  </a:lnTo>
                  <a:lnTo>
                    <a:pt x="643" y="6"/>
                  </a:lnTo>
                  <a:lnTo>
                    <a:pt x="625" y="0"/>
                  </a:lnTo>
                  <a:lnTo>
                    <a:pt x="619" y="0"/>
                  </a:lnTo>
                  <a:close/>
                </a:path>
                <a:path w="679" h="593">
                  <a:moveTo>
                    <a:pt x="664" y="25"/>
                  </a:moveTo>
                  <a:lnTo>
                    <a:pt x="619" y="25"/>
                  </a:lnTo>
                  <a:lnTo>
                    <a:pt x="623" y="25"/>
                  </a:lnTo>
                  <a:lnTo>
                    <a:pt x="627" y="26"/>
                  </a:lnTo>
                  <a:lnTo>
                    <a:pt x="647" y="40"/>
                  </a:lnTo>
                  <a:lnTo>
                    <a:pt x="659" y="65"/>
                  </a:lnTo>
                  <a:lnTo>
                    <a:pt x="659" y="75"/>
                  </a:lnTo>
                  <a:lnTo>
                    <a:pt x="659" y="518"/>
                  </a:lnTo>
                  <a:lnTo>
                    <a:pt x="653" y="545"/>
                  </a:lnTo>
                  <a:lnTo>
                    <a:pt x="635" y="564"/>
                  </a:lnTo>
                  <a:lnTo>
                    <a:pt x="619" y="568"/>
                  </a:lnTo>
                  <a:lnTo>
                    <a:pt x="664" y="568"/>
                  </a:lnTo>
                  <a:lnTo>
                    <a:pt x="677" y="540"/>
                  </a:lnTo>
                  <a:lnTo>
                    <a:pt x="679" y="518"/>
                  </a:lnTo>
                  <a:lnTo>
                    <a:pt x="679" y="75"/>
                  </a:lnTo>
                  <a:lnTo>
                    <a:pt x="675" y="46"/>
                  </a:lnTo>
                  <a:lnTo>
                    <a:pt x="669" y="32"/>
                  </a:lnTo>
                  <a:lnTo>
                    <a:pt x="664" y="25"/>
                  </a:lnTo>
                  <a:close/>
                </a:path>
                <a:path w="679" h="593">
                  <a:moveTo>
                    <a:pt x="619" y="33"/>
                  </a:moveTo>
                  <a:lnTo>
                    <a:pt x="60" y="33"/>
                  </a:lnTo>
                  <a:lnTo>
                    <a:pt x="56" y="33"/>
                  </a:lnTo>
                  <a:lnTo>
                    <a:pt x="36" y="45"/>
                  </a:lnTo>
                  <a:lnTo>
                    <a:pt x="26" y="71"/>
                  </a:lnTo>
                  <a:lnTo>
                    <a:pt x="26" y="75"/>
                  </a:lnTo>
                  <a:lnTo>
                    <a:pt x="26" y="518"/>
                  </a:lnTo>
                  <a:lnTo>
                    <a:pt x="36" y="547"/>
                  </a:lnTo>
                  <a:lnTo>
                    <a:pt x="56" y="559"/>
                  </a:lnTo>
                  <a:lnTo>
                    <a:pt x="60" y="559"/>
                  </a:lnTo>
                  <a:lnTo>
                    <a:pt x="619" y="559"/>
                  </a:lnTo>
                  <a:lnTo>
                    <a:pt x="639" y="551"/>
                  </a:lnTo>
                  <a:lnTo>
                    <a:pt x="60" y="551"/>
                  </a:lnTo>
                  <a:lnTo>
                    <a:pt x="57" y="551"/>
                  </a:lnTo>
                  <a:lnTo>
                    <a:pt x="37" y="536"/>
                  </a:lnTo>
                  <a:lnTo>
                    <a:pt x="33" y="75"/>
                  </a:lnTo>
                  <a:lnTo>
                    <a:pt x="33" y="72"/>
                  </a:lnTo>
                  <a:lnTo>
                    <a:pt x="45" y="47"/>
                  </a:lnTo>
                  <a:lnTo>
                    <a:pt x="60" y="41"/>
                  </a:lnTo>
                  <a:lnTo>
                    <a:pt x="639" y="41"/>
                  </a:lnTo>
                  <a:lnTo>
                    <a:pt x="637" y="40"/>
                  </a:lnTo>
                  <a:lnTo>
                    <a:pt x="622" y="33"/>
                  </a:lnTo>
                  <a:lnTo>
                    <a:pt x="619" y="3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8" name="path 98"/>
            <p:cNvSpPr/>
            <p:nvPr/>
          </p:nvSpPr>
          <p:spPr>
            <a:xfrm>
              <a:off x="0" y="0"/>
              <a:ext cx="460201" cy="391028"/>
            </a:xfrm>
            <a:custGeom>
              <a:avLst/>
              <a:gdLst/>
              <a:ahLst/>
              <a:cxnLst/>
              <a:rect l="0" t="0" r="0" b="0"/>
              <a:pathLst>
                <a:path w="724" h="615">
                  <a:moveTo>
                    <a:pt x="54" y="20"/>
                  </a:moveTo>
                  <a:lnTo>
                    <a:pt x="32" y="43"/>
                  </a:lnTo>
                  <a:lnTo>
                    <a:pt x="23" y="71"/>
                  </a:lnTo>
                  <a:lnTo>
                    <a:pt x="22" y="86"/>
                  </a:lnTo>
                  <a:moveTo>
                    <a:pt x="22" y="529"/>
                  </a:moveTo>
                  <a:lnTo>
                    <a:pt x="27" y="558"/>
                  </a:lnTo>
                  <a:lnTo>
                    <a:pt x="40" y="582"/>
                  </a:lnTo>
                  <a:lnTo>
                    <a:pt x="59" y="598"/>
                  </a:lnTo>
                  <a:moveTo>
                    <a:pt x="665" y="598"/>
                  </a:moveTo>
                  <a:lnTo>
                    <a:pt x="684" y="582"/>
                  </a:lnTo>
                  <a:moveTo>
                    <a:pt x="686" y="579"/>
                  </a:moveTo>
                  <a:lnTo>
                    <a:pt x="82" y="579"/>
                  </a:lnTo>
                  <a:moveTo>
                    <a:pt x="78" y="579"/>
                  </a:moveTo>
                  <a:lnTo>
                    <a:pt x="54" y="564"/>
                  </a:lnTo>
                  <a:lnTo>
                    <a:pt x="43" y="538"/>
                  </a:lnTo>
                  <a:moveTo>
                    <a:pt x="42" y="81"/>
                  </a:moveTo>
                  <a:lnTo>
                    <a:pt x="54" y="51"/>
                  </a:lnTo>
                  <a:lnTo>
                    <a:pt x="74" y="37"/>
                  </a:lnTo>
                  <a:moveTo>
                    <a:pt x="684" y="33"/>
                  </a:moveTo>
                  <a:lnTo>
                    <a:pt x="665" y="17"/>
                  </a:lnTo>
                  <a:moveTo>
                    <a:pt x="686" y="36"/>
                  </a:moveTo>
                  <a:lnTo>
                    <a:pt x="641" y="36"/>
                  </a:lnTo>
                  <a:moveTo>
                    <a:pt x="650" y="37"/>
                  </a:moveTo>
                  <a:lnTo>
                    <a:pt x="670" y="51"/>
                  </a:lnTo>
                  <a:lnTo>
                    <a:pt x="681" y="76"/>
                  </a:lnTo>
                  <a:moveTo>
                    <a:pt x="682" y="86"/>
                  </a:moveTo>
                  <a:lnTo>
                    <a:pt x="682" y="529"/>
                  </a:lnTo>
                  <a:lnTo>
                    <a:pt x="675" y="556"/>
                  </a:lnTo>
                  <a:lnTo>
                    <a:pt x="657" y="575"/>
                  </a:lnTo>
                  <a:moveTo>
                    <a:pt x="641" y="579"/>
                  </a:moveTo>
                  <a:lnTo>
                    <a:pt x="686" y="579"/>
                  </a:lnTo>
                  <a:lnTo>
                    <a:pt x="699" y="551"/>
                  </a:lnTo>
                  <a:lnTo>
                    <a:pt x="702" y="529"/>
                  </a:lnTo>
                  <a:lnTo>
                    <a:pt x="702" y="86"/>
                  </a:lnTo>
                  <a:lnTo>
                    <a:pt x="697" y="57"/>
                  </a:lnTo>
                  <a:lnTo>
                    <a:pt x="691" y="43"/>
                  </a:lnTo>
                  <a:lnTo>
                    <a:pt x="686" y="36"/>
                  </a:lnTo>
                  <a:moveTo>
                    <a:pt x="79" y="44"/>
                  </a:moveTo>
                  <a:lnTo>
                    <a:pt x="59" y="56"/>
                  </a:lnTo>
                  <a:lnTo>
                    <a:pt x="49" y="82"/>
                  </a:lnTo>
                  <a:moveTo>
                    <a:pt x="49" y="529"/>
                  </a:moveTo>
                  <a:lnTo>
                    <a:pt x="59" y="558"/>
                  </a:lnTo>
                  <a:lnTo>
                    <a:pt x="79" y="570"/>
                  </a:lnTo>
                  <a:moveTo>
                    <a:pt x="83" y="570"/>
                  </a:moveTo>
                  <a:lnTo>
                    <a:pt x="641" y="570"/>
                  </a:lnTo>
                  <a:moveTo>
                    <a:pt x="661" y="562"/>
                  </a:moveTo>
                  <a:lnTo>
                    <a:pt x="83" y="562"/>
                  </a:lnTo>
                  <a:moveTo>
                    <a:pt x="80" y="562"/>
                  </a:moveTo>
                  <a:lnTo>
                    <a:pt x="60" y="547"/>
                  </a:lnTo>
                  <a:moveTo>
                    <a:pt x="56" y="83"/>
                  </a:moveTo>
                  <a:lnTo>
                    <a:pt x="68" y="58"/>
                  </a:lnTo>
                  <a:moveTo>
                    <a:pt x="647" y="53"/>
                  </a:moveTo>
                  <a:lnTo>
                    <a:pt x="665" y="70"/>
                  </a:lnTo>
                  <a:lnTo>
                    <a:pt x="668" y="86"/>
                  </a:lnTo>
                  <a:lnTo>
                    <a:pt x="668" y="529"/>
                  </a:lnTo>
                  <a:lnTo>
                    <a:pt x="656" y="557"/>
                  </a:lnTo>
                  <a:moveTo>
                    <a:pt x="661" y="562"/>
                  </a:moveTo>
                  <a:lnTo>
                    <a:pt x="674" y="537"/>
                  </a:lnTo>
                  <a:lnTo>
                    <a:pt x="675" y="86"/>
                  </a:lnTo>
                  <a:moveTo>
                    <a:pt x="675" y="82"/>
                  </a:moveTo>
                  <a:lnTo>
                    <a:pt x="665" y="56"/>
                  </a:lnTo>
                </a:path>
              </a:pathLst>
            </a:custGeom>
            <a:noFill/>
            <a:ln w="28575" cap="flat">
              <a:solidFill>
                <a:srgbClr val="00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00" name="pictur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678298" y="3238119"/>
            <a:ext cx="3458209" cy="1383664"/>
          </a:xfrm>
          <a:prstGeom prst="rect">
            <a:avLst/>
          </a:prstGeom>
        </p:spPr>
      </p:pic>
      <p:sp>
        <p:nvSpPr>
          <p:cNvPr id="102" name="textbox 102"/>
          <p:cNvSpPr/>
          <p:nvPr/>
        </p:nvSpPr>
        <p:spPr>
          <a:xfrm>
            <a:off x="4994529" y="2381783"/>
            <a:ext cx="2619375" cy="397509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75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13664" algn="l" rtl="0" eaLnBrk="0">
              <a:lnSpc>
                <a:spcPts val="1693"/>
              </a:lnSpc>
              <a:tabLst/>
            </a:pPr>
            <a:r>
              <a:rPr sz="1400" kern="0" spc="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郑州主城区空间结构</a:t>
            </a:r>
            <a:r>
              <a:rPr sz="1400" kern="0" spc="-1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分析图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04" name="picture 1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495443" y="4910073"/>
            <a:ext cx="547476" cy="2574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" name="table 106"/>
          <p:cNvGraphicFramePr>
            <a:graphicFrameLocks noGrp="1"/>
          </p:cNvGraphicFramePr>
          <p:nvPr/>
        </p:nvGraphicFramePr>
        <p:xfrm>
          <a:off x="5580316" y="1611262"/>
          <a:ext cx="6500494" cy="5156200"/>
        </p:xfrm>
        <a:graphic>
          <a:graphicData uri="http://schemas.openxmlformats.org/drawingml/2006/table">
            <a:tbl>
              <a:tblPr/>
              <a:tblGrid>
                <a:gridCol w="6500494"/>
              </a:tblGrid>
              <a:tr h="51466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8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89904" y="1620786"/>
            <a:ext cx="6481572" cy="5137402"/>
          </a:xfrm>
          <a:prstGeom prst="rect">
            <a:avLst/>
          </a:prstGeom>
        </p:spPr>
      </p:pic>
      <p:pic>
        <p:nvPicPr>
          <p:cNvPr id="110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89699" y="3508895"/>
            <a:ext cx="4096639" cy="3249293"/>
          </a:xfrm>
          <a:prstGeom prst="rect">
            <a:avLst/>
          </a:prstGeom>
        </p:spPr>
      </p:pic>
      <p:graphicFrame>
        <p:nvGraphicFramePr>
          <p:cNvPr id="112" name="table 112"/>
          <p:cNvGraphicFramePr>
            <a:graphicFrameLocks noGrp="1"/>
          </p:cNvGraphicFramePr>
          <p:nvPr/>
        </p:nvGraphicFramePr>
        <p:xfrm>
          <a:off x="580174" y="3499372"/>
          <a:ext cx="4115434" cy="3268345"/>
        </p:xfrm>
        <a:graphic>
          <a:graphicData uri="http://schemas.openxmlformats.org/drawingml/2006/table">
            <a:tbl>
              <a:tblPr/>
              <a:tblGrid>
                <a:gridCol w="4115434"/>
              </a:tblGrid>
              <a:tr h="32588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1469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一环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·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二十街示意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4" name="textbox 114"/>
          <p:cNvSpPr/>
          <p:nvPr/>
        </p:nvSpPr>
        <p:spPr>
          <a:xfrm>
            <a:off x="471171" y="1306442"/>
            <a:ext cx="4879975" cy="20961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72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5559" algn="l" rtl="0" eaLnBrk="0">
              <a:lnSpc>
                <a:spcPct val="97000"/>
              </a:lnSpc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1.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严格保护既有城市格局和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街道肌理，避免过度和无序开发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471805" algn="l" rtl="0" eaLnBrk="0">
              <a:lnSpc>
                <a:spcPct val="76000"/>
              </a:lnSpc>
              <a:spcBef>
                <a:spcPts val="403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  plan  will  take  the</a:t>
            </a:r>
            <a:r>
              <a:rPr sz="1800" kern="0" spc="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3,6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00-year-old</a:t>
            </a:r>
            <a:r>
              <a:rPr sz="1800" kern="0" spc="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Shang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marL="12700" indent="1905" algn="l" rtl="0" eaLnBrk="0">
              <a:lnSpc>
                <a:spcPct val="120000"/>
              </a:lnSpc>
              <a:spcBef>
                <a:spcPts val="47"/>
              </a:spcBef>
              <a:tabLst/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Historical</a:t>
            </a:r>
            <a:r>
              <a:rPr sz="1800" kern="0" spc="2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</a:t>
            </a:r>
            <a:r>
              <a:rPr sz="1800" kern="0" spc="2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as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core</a:t>
            </a:r>
            <a:r>
              <a:rPr sz="1800" kern="0" spc="2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resource,</a:t>
            </a:r>
            <a:r>
              <a:rPr sz="1800" kern="0" spc="2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surrounding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it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 ring road</a:t>
            </a:r>
            <a:r>
              <a:rPr sz="1800" kern="0" spc="1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20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treets,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forming the</a:t>
            </a:r>
            <a:r>
              <a:rPr sz="1800" kern="0" spc="2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"ancient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Shang city" within the ancient city wal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l.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25400" indent="393700" algn="l" rtl="0" eaLnBrk="0">
              <a:lnSpc>
                <a:spcPct val="120000"/>
              </a:lnSpc>
              <a:spcBef>
                <a:spcPts val="1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将商城遗址历史城区作为核心资源，围绕一环二十街，形 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成历史城区城墙内“古商城</a:t>
            </a:r>
            <a:r>
              <a:rPr sz="1400" kern="0" spc="-2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”。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6" name="textbox 116"/>
          <p:cNvSpPr/>
          <p:nvPr/>
        </p:nvSpPr>
        <p:spPr>
          <a:xfrm>
            <a:off x="489948" y="646906"/>
            <a:ext cx="11544300" cy="6146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33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39115" algn="l" rtl="0" eaLnBrk="0">
              <a:lnSpc>
                <a:spcPct val="97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77000"/>
              </a:lnSpc>
              <a:spcBef>
                <a:spcPts val="465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1.Strictly protect the existing urban pattern and stre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et texture, avoid excessive and</a:t>
            </a:r>
            <a:r>
              <a:rPr sz="2000" b="1" kern="0" spc="6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disorderly</a:t>
            </a:r>
            <a:r>
              <a:rPr sz="2000" b="1" kern="0" spc="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development</a:t>
            </a:r>
            <a:endParaRPr sz="20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18" name="rect 118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0" name="rect 120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2" name="textbox 122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table 124"/>
          <p:cNvGraphicFramePr>
            <a:graphicFrameLocks noGrp="1"/>
          </p:cNvGraphicFramePr>
          <p:nvPr/>
        </p:nvGraphicFramePr>
        <p:xfrm>
          <a:off x="5743003" y="1394193"/>
          <a:ext cx="6301739" cy="5288279"/>
        </p:xfrm>
        <a:graphic>
          <a:graphicData uri="http://schemas.openxmlformats.org/drawingml/2006/table">
            <a:tbl>
              <a:tblPr/>
              <a:tblGrid>
                <a:gridCol w="6301739"/>
              </a:tblGrid>
              <a:tr h="527875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6" name="picture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752591" y="1403845"/>
            <a:ext cx="6283198" cy="5269610"/>
          </a:xfrm>
          <a:prstGeom prst="rect">
            <a:avLst/>
          </a:prstGeom>
        </p:spPr>
      </p:pic>
      <p:sp>
        <p:nvSpPr>
          <p:cNvPr id="128" name="textbox 128"/>
          <p:cNvSpPr/>
          <p:nvPr/>
        </p:nvSpPr>
        <p:spPr>
          <a:xfrm>
            <a:off x="494110" y="1306442"/>
            <a:ext cx="5040629" cy="23323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72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1.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严格保护既有城市格局和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街道肌理，避免过度和无序开发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107950" indent="520700" algn="l" rtl="0" eaLnBrk="0">
              <a:lnSpc>
                <a:spcPct val="112000"/>
              </a:lnSpc>
              <a:spcBef>
                <a:spcPts val="1002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Strict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spatial</a:t>
            </a:r>
            <a:r>
              <a:rPr sz="1800" kern="0" spc="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protection</a:t>
            </a:r>
            <a:r>
              <a:rPr sz="1800" kern="0" spc="4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requirements</a:t>
            </a:r>
            <a:r>
              <a:rPr sz="1800" kern="0" spc="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were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established,</a:t>
            </a:r>
            <a:r>
              <a:rPr sz="1800" kern="0" spc="4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sz="1800" kern="0" spc="4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building</a:t>
            </a:r>
            <a:r>
              <a:rPr sz="1800" kern="0" spc="4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heights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controlled</a:t>
            </a:r>
            <a:r>
              <a:rPr sz="1800" kern="0" spc="4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below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12 meters within the ancient city wall peri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meter.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01600" indent="394334" algn="l" rtl="0" eaLnBrk="0">
              <a:lnSpc>
                <a:spcPct val="120000"/>
              </a:lnSpc>
              <a:spcBef>
                <a:spcPts val="1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严控区域的保护要求，严控开发高度，城墙周边建筑高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度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1400" kern="0" spc="-3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控制在</a:t>
            </a:r>
            <a:r>
              <a:rPr sz="1400" kern="0" spc="-3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12</a:t>
            </a:r>
            <a:r>
              <a:rPr sz="1400" kern="0" spc="-3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米以下。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30" name="picture 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92183" y="4955916"/>
            <a:ext cx="5371684" cy="1646429"/>
          </a:xfrm>
          <a:prstGeom prst="rect">
            <a:avLst/>
          </a:prstGeom>
        </p:spPr>
      </p:pic>
      <p:sp>
        <p:nvSpPr>
          <p:cNvPr id="132" name="textbox 132"/>
          <p:cNvSpPr/>
          <p:nvPr/>
        </p:nvSpPr>
        <p:spPr>
          <a:xfrm>
            <a:off x="489948" y="646906"/>
            <a:ext cx="11544300" cy="6146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33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39115" algn="l" rtl="0" eaLnBrk="0">
              <a:lnSpc>
                <a:spcPct val="97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77000"/>
              </a:lnSpc>
              <a:spcBef>
                <a:spcPts val="465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1.Strictly protect the existing urban pattern and stre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et texture, avoid excessive and</a:t>
            </a:r>
            <a:r>
              <a:rPr sz="2000" b="1" kern="0" spc="6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disorderly</a:t>
            </a:r>
            <a:r>
              <a:rPr sz="2000" b="1" kern="0" spc="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development</a:t>
            </a:r>
            <a:endParaRPr sz="20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34" name="rect 134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6" name="rect 136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8" name="textbox 138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59054" y="2790569"/>
            <a:ext cx="11329034" cy="4067426"/>
          </a:xfrm>
          <a:prstGeom prst="rect">
            <a:avLst/>
          </a:prstGeom>
        </p:spPr>
      </p:pic>
      <p:sp>
        <p:nvSpPr>
          <p:cNvPr id="142" name="textbox 142"/>
          <p:cNvSpPr/>
          <p:nvPr/>
        </p:nvSpPr>
        <p:spPr>
          <a:xfrm>
            <a:off x="489948" y="646906"/>
            <a:ext cx="11544300" cy="18726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33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39115" algn="l" rtl="0" eaLnBrk="0">
              <a:lnSpc>
                <a:spcPct val="97000"/>
              </a:lnSpc>
              <a:tabLst/>
            </a:pPr>
            <a:r>
              <a:rPr sz="2000" b="1" kern="0" spc="0" dirty="0">
                <a:solidFill>
                  <a:srgbClr val="234F77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郑州经验：街区是可以漫步的、城区是有温度的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77000"/>
              </a:lnSpc>
              <a:spcBef>
                <a:spcPts val="465"/>
              </a:spcBef>
              <a:tabLst/>
            </a:pPr>
            <a:r>
              <a:rPr sz="2000" b="1" kern="0" spc="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1.Strictly protect the existing urban pattern and stre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et texture, avoid excessive and</a:t>
            </a:r>
            <a:r>
              <a:rPr sz="2000" b="1" kern="0" spc="6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disorderly</a:t>
            </a:r>
            <a:r>
              <a:rPr sz="2000" b="1" kern="0" spc="4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kern="0" spc="-10" dirty="0">
                <a:solidFill>
                  <a:srgbClr val="99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development</a:t>
            </a:r>
            <a:endParaRPr sz="2000" dirty="0">
              <a:latin typeface="Times New Roman"/>
              <a:ea typeface="Times New Roman"/>
              <a:cs typeface="Times New Roman"/>
            </a:endParaRPr>
          </a:p>
          <a:p>
            <a:pPr marL="15240" algn="l" rtl="0" eaLnBrk="0">
              <a:lnSpc>
                <a:spcPct val="97000"/>
              </a:lnSpc>
              <a:spcBef>
                <a:spcPts val="629"/>
              </a:spcBef>
              <a:tabLst/>
            </a:pP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Arial"/>
                <a:ea typeface="Arial"/>
                <a:cs typeface="Arial"/>
              </a:rPr>
              <a:t>1.</a:t>
            </a:r>
            <a:r>
              <a:rPr sz="1400" kern="0" spc="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严格保护既有城市格局和</a:t>
            </a: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街道肌理，避免过度和无序开发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74930" indent="459105" algn="l" rtl="0" eaLnBrk="0">
              <a:lnSpc>
                <a:spcPct val="109000"/>
              </a:lnSpc>
              <a:spcBef>
                <a:spcPts val="339"/>
              </a:spcBef>
              <a:tabLst/>
            </a:pP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2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site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of the</a:t>
            </a:r>
            <a:r>
              <a:rPr sz="1800" kern="0" spc="2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Shang</a:t>
            </a:r>
            <a:r>
              <a:rPr sz="1800" kern="0" spc="1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rical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Area</a:t>
            </a:r>
            <a:r>
              <a:rPr sz="1800" kern="0" spc="15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will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be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transformed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into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cultural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tourism</a:t>
            </a:r>
            <a:r>
              <a:rPr sz="1800" kern="0" spc="12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resources,</a:t>
            </a:r>
            <a:r>
              <a:rPr sz="1800" kern="0" spc="2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sz="1800" kern="0" spc="1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18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city</a:t>
            </a:r>
            <a:r>
              <a:rPr sz="1800" kern="0" spc="19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outside</a:t>
            </a:r>
            <a:r>
              <a:rPr sz="1800" kern="0" spc="13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historic city wall will form an interactive "borderless</a:t>
            </a:r>
            <a:r>
              <a:rPr sz="1800" kern="0" spc="6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scenic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spot".</a:t>
            </a:r>
            <a:endParaRPr sz="1800" dirty="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48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39750" algn="l" rtl="0" eaLnBrk="0">
              <a:lnSpc>
                <a:spcPct val="97000"/>
              </a:lnSpc>
              <a:tabLst/>
            </a:pPr>
            <a:r>
              <a:rPr sz="1400" kern="0" spc="-1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将商城遗址转化为文化、旅游</a:t>
            </a:r>
            <a:r>
              <a:rPr sz="1400" kern="0" spc="-20" dirty="0">
                <a:solidFill>
                  <a:srgbClr val="3477B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资源，和历史城区城墙外城市形成互动的“无界景区”。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44" name="rect 144"/>
          <p:cNvSpPr/>
          <p:nvPr/>
        </p:nvSpPr>
        <p:spPr>
          <a:xfrm>
            <a:off x="179514" y="98856"/>
            <a:ext cx="680910" cy="510743"/>
          </a:xfrm>
          <a:prstGeom prst="rect">
            <a:avLst/>
          </a:prstGeom>
          <a:solidFill>
            <a:srgbClr val="7EB2E6">
              <a:alpha val="5411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6" name="rect 146"/>
          <p:cNvSpPr/>
          <p:nvPr/>
        </p:nvSpPr>
        <p:spPr>
          <a:xfrm>
            <a:off x="90617" y="98856"/>
            <a:ext cx="626935" cy="510743"/>
          </a:xfrm>
          <a:prstGeom prst="rect">
            <a:avLst/>
          </a:prstGeom>
          <a:solidFill>
            <a:srgbClr val="3477B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8" name="textbox 148"/>
          <p:cNvSpPr/>
          <p:nvPr/>
        </p:nvSpPr>
        <p:spPr>
          <a:xfrm>
            <a:off x="77917" y="186087"/>
            <a:ext cx="12127230" cy="382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>
                <a:tab pos="149860" algn="l"/>
                <a:tab pos="12113894" algn="l"/>
              </a:tabLst>
            </a:pPr>
            <a:r>
              <a:rPr sz="27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300" b="1" kern="0" spc="20" baseline="-7268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</a:t>
            </a:r>
            <a:r>
              <a:rPr sz="2700" b="1" kern="0" spc="3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  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Experiences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3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Zhengzhou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Microsoft YaHei"/>
                <a:ea typeface="Microsoft YaHei"/>
                <a:cs typeface="Microsoft YaHei"/>
              </a:rPr>
              <a:t>：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Revive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vitality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of</a:t>
            </a:r>
            <a:r>
              <a:rPr sz="2400" b="1" u="sng" kern="0" spc="-14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the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historic</a:t>
            </a:r>
            <a:r>
              <a:rPr sz="2400" b="1" u="sng" kern="0" spc="2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city</a:t>
            </a:r>
            <a:r>
              <a:rPr sz="2400" b="1" u="sng" kern="0" spc="0" dirty="0">
                <a:solidFill>
                  <a:srgbClr val="234F77">
                    <a:alpha val="100000"/>
                  </a:srgbClr>
                </a:solidFill>
                <a:uFill>
                  <a:solidFill>
                    <a:srgbClr val="3477B2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2400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Application>Microsoft® PowerPoint® 2021</ap:Application>
</ap: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2024-10-21T17:31:56Z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wqlLaW5nc29mdCBQREYgdG8gV1BTIDEwMA</vt:lpwstr>
  </property>
  <property fmtid="{D5CDD505-2E9C-101B-9397-08002B2CF9AE}" pid="3" name="Created">
    <vt:filetime>2024-10-30T15:55:40</vt:filetime>
  </property>
</Properties>
</file>