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74" r:id="rId7"/>
    <p:sldId id="275" r:id="rId8"/>
    <p:sldId id="276" r:id="rId9"/>
    <p:sldId id="278" r:id="rId10"/>
    <p:sldId id="279" r:id="rId11"/>
    <p:sldId id="280" r:id="rId12"/>
    <p:sldId id="264" r:id="rId13"/>
  </p:sldIdLst>
  <p:sldSz cx="18288000" cy="10287000"/>
  <p:notesSz cx="6858000" cy="9144000"/>
  <p:embeddedFontLst>
    <p:embeddedFont>
      <p:font typeface="Dosis Extra Bold" panose="020B0604020202020204" charset="-18"/>
      <p:regular r:id="rId14"/>
    </p:embeddedFont>
    <p:embeddedFont>
      <p:font typeface="Calibri" panose="020F0502020204030204" pitchFamily="34" charset="0"/>
      <p:regular r:id="rId15"/>
      <p:bold r:id="rId16"/>
      <p:italic r:id="rId17"/>
      <p:boldItalic r:id="rId18"/>
    </p:embeddedFont>
    <p:embeddedFont>
      <p:font typeface="Poppins" panose="020B0604020202020204" charset="-18"/>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2" d="100"/>
          <a:sy n="62" d="100"/>
        </p:scale>
        <p:origin x="20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image" Target="../media/image29.jpg"/></Relationships>
</file>

<file path=ppt/slides/_rels/slide1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2500" b="12500"/>
          <a:stretch>
            <a:fillRect/>
          </a:stretch>
        </p:blipFill>
        <p:spPr>
          <a:xfrm>
            <a:off x="116955" y="-30021"/>
            <a:ext cx="18288000" cy="10287000"/>
          </a:xfrm>
          <a:prstGeom prst="rect">
            <a:avLst/>
          </a:prstGeom>
          <a:blipFill>
            <a:blip r:embed="rId3"/>
            <a:stretch>
              <a:fillRect l="-24712" r="-24712"/>
            </a:stretch>
          </a:blipFill>
        </p:spPr>
      </p:pic>
      <p:sp>
        <p:nvSpPr>
          <p:cNvPr id="4" name="Freeform 4"/>
          <p:cNvSpPr/>
          <p:nvPr/>
        </p:nvSpPr>
        <p:spPr>
          <a:xfrm>
            <a:off x="1028700" y="8576439"/>
            <a:ext cx="801045" cy="3421122"/>
          </a:xfrm>
          <a:custGeom>
            <a:avLst/>
            <a:gdLst/>
            <a:ahLst/>
            <a:cxnLst/>
            <a:rect l="l" t="t" r="r" b="b"/>
            <a:pathLst>
              <a:path w="210975" h="901036">
                <a:moveTo>
                  <a:pt x="105487" y="0"/>
                </a:moveTo>
                <a:lnTo>
                  <a:pt x="105487" y="0"/>
                </a:lnTo>
                <a:cubicBezTo>
                  <a:pt x="133464" y="0"/>
                  <a:pt x="160295" y="11114"/>
                  <a:pt x="180078" y="30897"/>
                </a:cubicBezTo>
                <a:cubicBezTo>
                  <a:pt x="199861" y="50679"/>
                  <a:pt x="210975" y="77510"/>
                  <a:pt x="210975" y="105487"/>
                </a:cubicBezTo>
                <a:lnTo>
                  <a:pt x="210975" y="795549"/>
                </a:lnTo>
                <a:cubicBezTo>
                  <a:pt x="210975" y="853808"/>
                  <a:pt x="163746" y="901036"/>
                  <a:pt x="105487" y="901036"/>
                </a:cubicBezTo>
                <a:lnTo>
                  <a:pt x="105487" y="901036"/>
                </a:lnTo>
                <a:cubicBezTo>
                  <a:pt x="47228" y="901036"/>
                  <a:pt x="0" y="853808"/>
                  <a:pt x="0" y="795549"/>
                </a:cubicBezTo>
                <a:lnTo>
                  <a:pt x="0" y="105487"/>
                </a:lnTo>
                <a:cubicBezTo>
                  <a:pt x="0" y="47228"/>
                  <a:pt x="47228" y="0"/>
                  <a:pt x="105487" y="0"/>
                </a:cubicBezTo>
                <a:close/>
              </a:path>
            </a:pathLst>
          </a:custGeom>
          <a:solidFill>
            <a:schemeClr val="accent6">
              <a:lumMod val="75000"/>
            </a:schemeClr>
          </a:solidFill>
        </p:spPr>
      </p:sp>
      <p:sp>
        <p:nvSpPr>
          <p:cNvPr id="7" name="Freeform 7"/>
          <p:cNvSpPr/>
          <p:nvPr/>
        </p:nvSpPr>
        <p:spPr>
          <a:xfrm>
            <a:off x="2026486" y="8546418"/>
            <a:ext cx="801045" cy="3421122"/>
          </a:xfrm>
          <a:custGeom>
            <a:avLst/>
            <a:gdLst/>
            <a:ahLst/>
            <a:cxnLst/>
            <a:rect l="l" t="t" r="r" b="b"/>
            <a:pathLst>
              <a:path w="210975" h="901036">
                <a:moveTo>
                  <a:pt x="105487" y="0"/>
                </a:moveTo>
                <a:lnTo>
                  <a:pt x="105487" y="0"/>
                </a:lnTo>
                <a:cubicBezTo>
                  <a:pt x="133464" y="0"/>
                  <a:pt x="160295" y="11114"/>
                  <a:pt x="180078" y="30897"/>
                </a:cubicBezTo>
                <a:cubicBezTo>
                  <a:pt x="199861" y="50679"/>
                  <a:pt x="210975" y="77510"/>
                  <a:pt x="210975" y="105487"/>
                </a:cubicBezTo>
                <a:lnTo>
                  <a:pt x="210975" y="795549"/>
                </a:lnTo>
                <a:cubicBezTo>
                  <a:pt x="210975" y="853808"/>
                  <a:pt x="163746" y="901036"/>
                  <a:pt x="105487" y="901036"/>
                </a:cubicBezTo>
                <a:lnTo>
                  <a:pt x="105487" y="901036"/>
                </a:lnTo>
                <a:cubicBezTo>
                  <a:pt x="47228" y="901036"/>
                  <a:pt x="0" y="853808"/>
                  <a:pt x="0" y="795549"/>
                </a:cubicBezTo>
                <a:lnTo>
                  <a:pt x="0" y="105487"/>
                </a:lnTo>
                <a:cubicBezTo>
                  <a:pt x="0" y="47228"/>
                  <a:pt x="47228" y="0"/>
                  <a:pt x="105487" y="0"/>
                </a:cubicBezTo>
                <a:close/>
              </a:path>
            </a:pathLst>
          </a:custGeom>
          <a:solidFill>
            <a:schemeClr val="accent6">
              <a:lumMod val="75000"/>
            </a:schemeClr>
          </a:solidFill>
        </p:spPr>
      </p:sp>
      <p:sp>
        <p:nvSpPr>
          <p:cNvPr id="10" name="Freeform 10"/>
          <p:cNvSpPr/>
          <p:nvPr/>
        </p:nvSpPr>
        <p:spPr>
          <a:xfrm>
            <a:off x="2956675" y="8576439"/>
            <a:ext cx="801045" cy="3421122"/>
          </a:xfrm>
          <a:custGeom>
            <a:avLst/>
            <a:gdLst/>
            <a:ahLst/>
            <a:cxnLst/>
            <a:rect l="l" t="t" r="r" b="b"/>
            <a:pathLst>
              <a:path w="210975" h="901036">
                <a:moveTo>
                  <a:pt x="105487" y="0"/>
                </a:moveTo>
                <a:lnTo>
                  <a:pt x="105487" y="0"/>
                </a:lnTo>
                <a:cubicBezTo>
                  <a:pt x="133464" y="0"/>
                  <a:pt x="160295" y="11114"/>
                  <a:pt x="180078" y="30897"/>
                </a:cubicBezTo>
                <a:cubicBezTo>
                  <a:pt x="199861" y="50679"/>
                  <a:pt x="210975" y="77510"/>
                  <a:pt x="210975" y="105487"/>
                </a:cubicBezTo>
                <a:lnTo>
                  <a:pt x="210975" y="795549"/>
                </a:lnTo>
                <a:cubicBezTo>
                  <a:pt x="210975" y="853808"/>
                  <a:pt x="163746" y="901036"/>
                  <a:pt x="105487" y="901036"/>
                </a:cubicBezTo>
                <a:lnTo>
                  <a:pt x="105487" y="901036"/>
                </a:lnTo>
                <a:cubicBezTo>
                  <a:pt x="47228" y="901036"/>
                  <a:pt x="0" y="853808"/>
                  <a:pt x="0" y="795549"/>
                </a:cubicBezTo>
                <a:lnTo>
                  <a:pt x="0" y="105487"/>
                </a:lnTo>
                <a:cubicBezTo>
                  <a:pt x="0" y="47228"/>
                  <a:pt x="47228" y="0"/>
                  <a:pt x="105487" y="0"/>
                </a:cubicBezTo>
                <a:close/>
              </a:path>
            </a:pathLst>
          </a:custGeom>
          <a:solidFill>
            <a:schemeClr val="accent6">
              <a:lumMod val="75000"/>
            </a:schemeClr>
          </a:solidFill>
        </p:spPr>
      </p:sp>
      <p:sp>
        <p:nvSpPr>
          <p:cNvPr id="13" name="Freeform 13"/>
          <p:cNvSpPr/>
          <p:nvPr/>
        </p:nvSpPr>
        <p:spPr>
          <a:xfrm>
            <a:off x="14532317" y="-1213622"/>
            <a:ext cx="801045" cy="3421122"/>
          </a:xfrm>
          <a:custGeom>
            <a:avLst/>
            <a:gdLst/>
            <a:ahLst/>
            <a:cxnLst/>
            <a:rect l="l" t="t" r="r" b="b"/>
            <a:pathLst>
              <a:path w="210975" h="901036">
                <a:moveTo>
                  <a:pt x="105487" y="0"/>
                </a:moveTo>
                <a:lnTo>
                  <a:pt x="105487" y="0"/>
                </a:lnTo>
                <a:cubicBezTo>
                  <a:pt x="133464" y="0"/>
                  <a:pt x="160295" y="11114"/>
                  <a:pt x="180078" y="30897"/>
                </a:cubicBezTo>
                <a:cubicBezTo>
                  <a:pt x="199861" y="50679"/>
                  <a:pt x="210975" y="77510"/>
                  <a:pt x="210975" y="105487"/>
                </a:cubicBezTo>
                <a:lnTo>
                  <a:pt x="210975" y="795549"/>
                </a:lnTo>
                <a:cubicBezTo>
                  <a:pt x="210975" y="853808"/>
                  <a:pt x="163746" y="901036"/>
                  <a:pt x="105487" y="901036"/>
                </a:cubicBezTo>
                <a:lnTo>
                  <a:pt x="105487" y="901036"/>
                </a:lnTo>
                <a:cubicBezTo>
                  <a:pt x="47228" y="901036"/>
                  <a:pt x="0" y="853808"/>
                  <a:pt x="0" y="795549"/>
                </a:cubicBezTo>
                <a:lnTo>
                  <a:pt x="0" y="105487"/>
                </a:lnTo>
                <a:cubicBezTo>
                  <a:pt x="0" y="47228"/>
                  <a:pt x="47228" y="0"/>
                  <a:pt x="105487" y="0"/>
                </a:cubicBezTo>
                <a:close/>
              </a:path>
            </a:pathLst>
          </a:custGeom>
          <a:solidFill>
            <a:schemeClr val="accent6">
              <a:lumMod val="75000"/>
            </a:schemeClr>
          </a:solidFill>
        </p:spPr>
      </p:sp>
      <p:sp>
        <p:nvSpPr>
          <p:cNvPr id="16" name="Freeform 16"/>
          <p:cNvSpPr/>
          <p:nvPr/>
        </p:nvSpPr>
        <p:spPr>
          <a:xfrm>
            <a:off x="15495286" y="-1164741"/>
            <a:ext cx="801045" cy="3421122"/>
          </a:xfrm>
          <a:custGeom>
            <a:avLst/>
            <a:gdLst/>
            <a:ahLst/>
            <a:cxnLst/>
            <a:rect l="l" t="t" r="r" b="b"/>
            <a:pathLst>
              <a:path w="210975" h="901036">
                <a:moveTo>
                  <a:pt x="105487" y="0"/>
                </a:moveTo>
                <a:lnTo>
                  <a:pt x="105487" y="0"/>
                </a:lnTo>
                <a:cubicBezTo>
                  <a:pt x="133464" y="0"/>
                  <a:pt x="160295" y="11114"/>
                  <a:pt x="180078" y="30897"/>
                </a:cubicBezTo>
                <a:cubicBezTo>
                  <a:pt x="199861" y="50679"/>
                  <a:pt x="210975" y="77510"/>
                  <a:pt x="210975" y="105487"/>
                </a:cubicBezTo>
                <a:lnTo>
                  <a:pt x="210975" y="795549"/>
                </a:lnTo>
                <a:cubicBezTo>
                  <a:pt x="210975" y="853808"/>
                  <a:pt x="163746" y="901036"/>
                  <a:pt x="105487" y="901036"/>
                </a:cubicBezTo>
                <a:lnTo>
                  <a:pt x="105487" y="901036"/>
                </a:lnTo>
                <a:cubicBezTo>
                  <a:pt x="47228" y="901036"/>
                  <a:pt x="0" y="853808"/>
                  <a:pt x="0" y="795549"/>
                </a:cubicBezTo>
                <a:lnTo>
                  <a:pt x="0" y="105487"/>
                </a:lnTo>
                <a:cubicBezTo>
                  <a:pt x="0" y="47228"/>
                  <a:pt x="47228" y="0"/>
                  <a:pt x="105487" y="0"/>
                </a:cubicBezTo>
                <a:close/>
              </a:path>
            </a:pathLst>
          </a:custGeom>
          <a:solidFill>
            <a:schemeClr val="accent6">
              <a:lumMod val="75000"/>
            </a:schemeClr>
          </a:solidFill>
        </p:spPr>
      </p:sp>
      <p:sp>
        <p:nvSpPr>
          <p:cNvPr id="19" name="Freeform 19"/>
          <p:cNvSpPr/>
          <p:nvPr/>
        </p:nvSpPr>
        <p:spPr>
          <a:xfrm>
            <a:off x="16458255" y="-1186155"/>
            <a:ext cx="801045" cy="3421122"/>
          </a:xfrm>
          <a:custGeom>
            <a:avLst/>
            <a:gdLst/>
            <a:ahLst/>
            <a:cxnLst/>
            <a:rect l="l" t="t" r="r" b="b"/>
            <a:pathLst>
              <a:path w="210975" h="901036">
                <a:moveTo>
                  <a:pt x="105487" y="0"/>
                </a:moveTo>
                <a:lnTo>
                  <a:pt x="105487" y="0"/>
                </a:lnTo>
                <a:cubicBezTo>
                  <a:pt x="133464" y="0"/>
                  <a:pt x="160295" y="11114"/>
                  <a:pt x="180078" y="30897"/>
                </a:cubicBezTo>
                <a:cubicBezTo>
                  <a:pt x="199861" y="50679"/>
                  <a:pt x="210975" y="77510"/>
                  <a:pt x="210975" y="105487"/>
                </a:cubicBezTo>
                <a:lnTo>
                  <a:pt x="210975" y="795549"/>
                </a:lnTo>
                <a:cubicBezTo>
                  <a:pt x="210975" y="853808"/>
                  <a:pt x="163746" y="901036"/>
                  <a:pt x="105487" y="901036"/>
                </a:cubicBezTo>
                <a:lnTo>
                  <a:pt x="105487" y="901036"/>
                </a:lnTo>
                <a:cubicBezTo>
                  <a:pt x="47228" y="901036"/>
                  <a:pt x="0" y="853808"/>
                  <a:pt x="0" y="795549"/>
                </a:cubicBezTo>
                <a:lnTo>
                  <a:pt x="0" y="105487"/>
                </a:lnTo>
                <a:cubicBezTo>
                  <a:pt x="0" y="47228"/>
                  <a:pt x="47228" y="0"/>
                  <a:pt x="105487" y="0"/>
                </a:cubicBezTo>
                <a:close/>
              </a:path>
            </a:pathLst>
          </a:custGeom>
          <a:solidFill>
            <a:schemeClr val="accent6">
              <a:lumMod val="75000"/>
            </a:schemeClr>
          </a:solidFill>
        </p:spPr>
      </p:sp>
      <p:sp>
        <p:nvSpPr>
          <p:cNvPr id="23" name="AutoShape 23"/>
          <p:cNvSpPr/>
          <p:nvPr/>
        </p:nvSpPr>
        <p:spPr>
          <a:xfrm>
            <a:off x="298206" y="1793064"/>
            <a:ext cx="13951191" cy="0"/>
          </a:xfrm>
          <a:prstGeom prst="line">
            <a:avLst/>
          </a:prstGeom>
          <a:ln>
            <a:headEnd type="none" w="sm" len="sm"/>
            <a:tailEnd type="none" w="sm" len="sm"/>
          </a:ln>
        </p:spPr>
        <p:style>
          <a:lnRef idx="1">
            <a:schemeClr val="accent2"/>
          </a:lnRef>
          <a:fillRef idx="0">
            <a:schemeClr val="accent2"/>
          </a:fillRef>
          <a:effectRef idx="0">
            <a:schemeClr val="accent2"/>
          </a:effectRef>
          <a:fontRef idx="minor">
            <a:schemeClr val="tx1"/>
          </a:fontRef>
        </p:style>
      </p:sp>
      <p:sp>
        <p:nvSpPr>
          <p:cNvPr id="24" name="TextBox 24"/>
          <p:cNvSpPr txBox="1"/>
          <p:nvPr/>
        </p:nvSpPr>
        <p:spPr>
          <a:xfrm>
            <a:off x="298210" y="1833859"/>
            <a:ext cx="9455390" cy="6771084"/>
          </a:xfrm>
          <a:prstGeom prst="rect">
            <a:avLst/>
          </a:prstGeom>
        </p:spPr>
        <p:txBody>
          <a:bodyPr wrap="square" lIns="0" tIns="0" rIns="0" bIns="0" rtlCol="0" anchor="t">
            <a:spAutoFit/>
          </a:bodyPr>
          <a:lstStyle/>
          <a:p>
            <a:pPr algn="just">
              <a:lnSpc>
                <a:spcPts val="4384"/>
              </a:lnSpc>
              <a:spcBef>
                <a:spcPct val="0"/>
              </a:spcBef>
            </a:pPr>
            <a:r>
              <a:rPr lang="en-US" sz="3200" dirty="0">
                <a:solidFill>
                  <a:srgbClr val="000000"/>
                </a:solidFill>
              </a:rPr>
              <a:t>Masouleh is a historical city in Iran, famous for its unique terraced buildings and narrow streets, which give it a special charm.</a:t>
            </a:r>
          </a:p>
          <a:p>
            <a:pPr algn="just">
              <a:lnSpc>
                <a:spcPts val="4384"/>
              </a:lnSpc>
              <a:spcBef>
                <a:spcPct val="0"/>
              </a:spcBef>
            </a:pPr>
            <a:r>
              <a:rPr lang="en-US" sz="3200" dirty="0">
                <a:solidFill>
                  <a:srgbClr val="000000"/>
                </a:solidFill>
              </a:rPr>
              <a:t>As the first living historical city in northern Iran, Masouleh has a significant historical context and is visited by many tourists from both the country and around the world each year.</a:t>
            </a:r>
          </a:p>
          <a:p>
            <a:pPr algn="just">
              <a:lnSpc>
                <a:spcPts val="4384"/>
              </a:lnSpc>
              <a:spcBef>
                <a:spcPct val="0"/>
              </a:spcBef>
            </a:pPr>
            <a:r>
              <a:rPr lang="en-US" sz="3200" dirty="0">
                <a:solidFill>
                  <a:srgbClr val="000000"/>
                </a:solidFill>
              </a:rPr>
              <a:t>Improving walkability in such towns can help preserve their history and make them more attractive to visitors. This article examines how enhancing walkability can improve the quality of Masouleh and shares best practices for achieving this.</a:t>
            </a:r>
          </a:p>
        </p:txBody>
      </p:sp>
      <p:sp>
        <p:nvSpPr>
          <p:cNvPr id="25" name="TextBox 24"/>
          <p:cNvSpPr txBox="1"/>
          <p:nvPr/>
        </p:nvSpPr>
        <p:spPr>
          <a:xfrm>
            <a:off x="-49883" y="248674"/>
            <a:ext cx="14749039" cy="1323439"/>
          </a:xfrm>
          <a:prstGeom prst="rect">
            <a:avLst/>
          </a:prstGeom>
          <a:noFill/>
        </p:spPr>
        <p:txBody>
          <a:bodyPr wrap="none" rtlCol="1">
            <a:spAutoFit/>
          </a:bodyPr>
          <a:lstStyle/>
          <a:p>
            <a:pPr algn="ctr"/>
            <a:r>
              <a:rPr lang="en-US" sz="4000" b="1" dirty="0"/>
              <a:t>The Role of Walkability in the Quality and Appeal of Historical Areas </a:t>
            </a:r>
            <a:endParaRPr lang="en-US" sz="4000" b="1" dirty="0" smtClean="0"/>
          </a:p>
          <a:p>
            <a:pPr algn="ctr"/>
            <a:r>
              <a:rPr lang="en-US" sz="4000" b="1" dirty="0" smtClean="0"/>
              <a:t> </a:t>
            </a:r>
            <a:r>
              <a:rPr lang="en-US" sz="4000" b="1" dirty="0"/>
              <a:t>Focus on Masouleh</a:t>
            </a:r>
          </a:p>
        </p:txBody>
      </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7969" y="2234967"/>
            <a:ext cx="7947632" cy="55799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2500" b="12500"/>
          <a:stretch>
            <a:fillRect/>
          </a:stretch>
        </p:blipFill>
        <p:spPr>
          <a:xfrm>
            <a:off x="0" y="0"/>
            <a:ext cx="18288000" cy="10287000"/>
          </a:xfrm>
          <a:prstGeom prst="rect">
            <a:avLst/>
          </a:prstGeom>
        </p:spPr>
      </p:pic>
      <p:grpSp>
        <p:nvGrpSpPr>
          <p:cNvPr id="3" name="Group 3"/>
          <p:cNvGrpSpPr/>
          <p:nvPr/>
        </p:nvGrpSpPr>
        <p:grpSpPr>
          <a:xfrm>
            <a:off x="981075" y="1257716"/>
            <a:ext cx="290210" cy="2573876"/>
            <a:chOff x="0" y="0"/>
            <a:chExt cx="76434" cy="677893"/>
          </a:xfrm>
        </p:grpSpPr>
        <p:sp>
          <p:nvSpPr>
            <p:cNvPr id="4" name="Freeform 4"/>
            <p:cNvSpPr/>
            <p:nvPr/>
          </p:nvSpPr>
          <p:spPr>
            <a:xfrm>
              <a:off x="0" y="0"/>
              <a:ext cx="76434" cy="677893"/>
            </a:xfrm>
            <a:custGeom>
              <a:avLst/>
              <a:gdLst/>
              <a:ahLst/>
              <a:cxnLst/>
              <a:rect l="l" t="t" r="r" b="b"/>
              <a:pathLst>
                <a:path w="76434" h="677893">
                  <a:moveTo>
                    <a:pt x="0" y="0"/>
                  </a:moveTo>
                  <a:lnTo>
                    <a:pt x="76434" y="0"/>
                  </a:lnTo>
                  <a:lnTo>
                    <a:pt x="76434" y="677893"/>
                  </a:lnTo>
                  <a:lnTo>
                    <a:pt x="0" y="677893"/>
                  </a:lnTo>
                  <a:close/>
                </a:path>
              </a:pathLst>
            </a:custGeom>
            <a:solidFill>
              <a:srgbClr val="000000"/>
            </a:solidFill>
          </p:spPr>
        </p:sp>
        <p:sp>
          <p:nvSpPr>
            <p:cNvPr id="5" name="TextBox 5"/>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668165" y="1152941"/>
            <a:ext cx="9685635" cy="980012"/>
          </a:xfrm>
          <a:prstGeom prst="rect">
            <a:avLst/>
          </a:prstGeom>
        </p:spPr>
        <p:txBody>
          <a:bodyPr wrap="square" lIns="0" tIns="0" rIns="0" bIns="0" rtlCol="0" anchor="t">
            <a:spAutoFit/>
          </a:bodyPr>
          <a:lstStyle/>
          <a:p>
            <a:pPr>
              <a:lnSpc>
                <a:spcPts val="8350"/>
              </a:lnSpc>
              <a:spcBef>
                <a:spcPct val="0"/>
              </a:spcBef>
            </a:pPr>
            <a:r>
              <a:rPr lang="en-US" sz="5964" dirty="0">
                <a:solidFill>
                  <a:schemeClr val="accent6"/>
                </a:solidFill>
                <a:latin typeface="Dosis Extra Bold"/>
              </a:rPr>
              <a:t>Collecting and Modifying </a:t>
            </a:r>
          </a:p>
        </p:txBody>
      </p:sp>
      <p:sp>
        <p:nvSpPr>
          <p:cNvPr id="10" name="TextBox 10"/>
          <p:cNvSpPr txBox="1"/>
          <p:nvPr/>
        </p:nvSpPr>
        <p:spPr>
          <a:xfrm>
            <a:off x="1668165" y="1934881"/>
            <a:ext cx="10383284" cy="1077218"/>
          </a:xfrm>
          <a:prstGeom prst="rect">
            <a:avLst/>
          </a:prstGeom>
        </p:spPr>
        <p:txBody>
          <a:bodyPr wrap="square" lIns="0" tIns="0" rIns="0" bIns="0" rtlCol="0" anchor="t">
            <a:spAutoFit/>
          </a:bodyPr>
          <a:lstStyle/>
          <a:p>
            <a:pPr>
              <a:lnSpc>
                <a:spcPts val="8350"/>
              </a:lnSpc>
              <a:spcBef>
                <a:spcPct val="0"/>
              </a:spcBef>
            </a:pPr>
            <a:r>
              <a:rPr lang="en-US" sz="5964" dirty="0">
                <a:solidFill>
                  <a:srgbClr val="000000"/>
                </a:solidFill>
                <a:latin typeface="Dosis Extra Bold"/>
              </a:rPr>
              <a:t>Market Combinations </a:t>
            </a:r>
          </a:p>
        </p:txBody>
      </p:sp>
      <p:sp>
        <p:nvSpPr>
          <p:cNvPr id="11" name="TextBox 11"/>
          <p:cNvSpPr txBox="1"/>
          <p:nvPr/>
        </p:nvSpPr>
        <p:spPr>
          <a:xfrm>
            <a:off x="1668165" y="2688246"/>
            <a:ext cx="7247235" cy="1077218"/>
          </a:xfrm>
          <a:prstGeom prst="rect">
            <a:avLst/>
          </a:prstGeom>
        </p:spPr>
        <p:txBody>
          <a:bodyPr wrap="square" lIns="0" tIns="0" rIns="0" bIns="0" rtlCol="0" anchor="t">
            <a:spAutoFit/>
          </a:bodyPr>
          <a:lstStyle/>
          <a:p>
            <a:pPr>
              <a:lnSpc>
                <a:spcPts val="8350"/>
              </a:lnSpc>
              <a:spcBef>
                <a:spcPct val="0"/>
              </a:spcBef>
            </a:pPr>
            <a:r>
              <a:rPr lang="en-US" sz="5964" dirty="0">
                <a:solidFill>
                  <a:srgbClr val="000000"/>
                </a:solidFill>
                <a:latin typeface="Dosis Extra Bold"/>
              </a:rPr>
              <a:t>and Heterogeneity</a:t>
            </a:r>
          </a:p>
        </p:txBody>
      </p:sp>
      <p:sp>
        <p:nvSpPr>
          <p:cNvPr id="12" name="TextBox 12"/>
          <p:cNvSpPr txBox="1"/>
          <p:nvPr/>
        </p:nvSpPr>
        <p:spPr>
          <a:xfrm>
            <a:off x="1271285" y="4343818"/>
            <a:ext cx="6578764" cy="3052118"/>
          </a:xfrm>
          <a:prstGeom prst="rect">
            <a:avLst/>
          </a:prstGeom>
        </p:spPr>
        <p:txBody>
          <a:bodyPr wrap="square" lIns="0" tIns="0" rIns="0" bIns="0" rtlCol="0" anchor="t">
            <a:spAutoFit/>
          </a:bodyPr>
          <a:lstStyle/>
          <a:p>
            <a:pPr algn="just">
              <a:lnSpc>
                <a:spcPts val="3351"/>
              </a:lnSpc>
              <a:spcBef>
                <a:spcPct val="0"/>
              </a:spcBef>
            </a:pPr>
            <a:r>
              <a:rPr lang="en-US" sz="3200" dirty="0">
                <a:solidFill>
                  <a:srgbClr val="000000"/>
                </a:solidFill>
              </a:rPr>
              <a:t>The bazaar is the center of gathering and economic activity. The presence of additional and unsightly elements caused visual damage. To create a better walking space, all the scaffolding and banners were removed and replaced with a new design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6753686"/>
            <a:ext cx="4393959" cy="3246126"/>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94747" y="5087350"/>
            <a:ext cx="4902904" cy="5112256"/>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68387" y="294354"/>
            <a:ext cx="6002675" cy="4500600"/>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2059" y="2914893"/>
            <a:ext cx="3585448" cy="33757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54569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2500" b="12500"/>
          <a:stretch>
            <a:fillRect/>
          </a:stretch>
        </p:blipFill>
        <p:spPr>
          <a:xfrm>
            <a:off x="0" y="0"/>
            <a:ext cx="18288000" cy="10287000"/>
          </a:xfrm>
          <a:prstGeom prst="rect">
            <a:avLst/>
          </a:prstGeom>
        </p:spPr>
      </p:pic>
      <p:grpSp>
        <p:nvGrpSpPr>
          <p:cNvPr id="3" name="Group 3"/>
          <p:cNvGrpSpPr/>
          <p:nvPr/>
        </p:nvGrpSpPr>
        <p:grpSpPr>
          <a:xfrm>
            <a:off x="981075" y="1257716"/>
            <a:ext cx="290210" cy="2573876"/>
            <a:chOff x="0" y="0"/>
            <a:chExt cx="76434" cy="677893"/>
          </a:xfrm>
        </p:grpSpPr>
        <p:sp>
          <p:nvSpPr>
            <p:cNvPr id="4" name="Freeform 4"/>
            <p:cNvSpPr/>
            <p:nvPr/>
          </p:nvSpPr>
          <p:spPr>
            <a:xfrm>
              <a:off x="0" y="0"/>
              <a:ext cx="76434" cy="677893"/>
            </a:xfrm>
            <a:custGeom>
              <a:avLst/>
              <a:gdLst/>
              <a:ahLst/>
              <a:cxnLst/>
              <a:rect l="l" t="t" r="r" b="b"/>
              <a:pathLst>
                <a:path w="76434" h="677893">
                  <a:moveTo>
                    <a:pt x="0" y="0"/>
                  </a:moveTo>
                  <a:lnTo>
                    <a:pt x="76434" y="0"/>
                  </a:lnTo>
                  <a:lnTo>
                    <a:pt x="76434" y="677893"/>
                  </a:lnTo>
                  <a:lnTo>
                    <a:pt x="0" y="677893"/>
                  </a:lnTo>
                  <a:close/>
                </a:path>
              </a:pathLst>
            </a:custGeom>
            <a:solidFill>
              <a:srgbClr val="000000"/>
            </a:solidFill>
          </p:spPr>
        </p:sp>
        <p:sp>
          <p:nvSpPr>
            <p:cNvPr id="5" name="TextBox 5"/>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668165" y="1152941"/>
            <a:ext cx="8161750" cy="1077218"/>
          </a:xfrm>
          <a:prstGeom prst="rect">
            <a:avLst/>
          </a:prstGeom>
        </p:spPr>
        <p:txBody>
          <a:bodyPr wrap="square" lIns="0" tIns="0" rIns="0" bIns="0" rtlCol="0" anchor="t">
            <a:spAutoFit/>
          </a:bodyPr>
          <a:lstStyle/>
          <a:p>
            <a:pPr>
              <a:lnSpc>
                <a:spcPts val="8350"/>
              </a:lnSpc>
              <a:spcBef>
                <a:spcPct val="0"/>
              </a:spcBef>
            </a:pPr>
            <a:r>
              <a:rPr lang="en-US" sz="5964" dirty="0">
                <a:solidFill>
                  <a:srgbClr val="FF1616"/>
                </a:solidFill>
                <a:latin typeface="Dosis Extra Bold"/>
              </a:rPr>
              <a:t>Holding Festivals  </a:t>
            </a:r>
          </a:p>
        </p:txBody>
      </p:sp>
      <p:sp>
        <p:nvSpPr>
          <p:cNvPr id="10" name="TextBox 10"/>
          <p:cNvSpPr txBox="1"/>
          <p:nvPr/>
        </p:nvSpPr>
        <p:spPr>
          <a:xfrm>
            <a:off x="1668165" y="1934881"/>
            <a:ext cx="8342756" cy="1077218"/>
          </a:xfrm>
          <a:prstGeom prst="rect">
            <a:avLst/>
          </a:prstGeom>
        </p:spPr>
        <p:txBody>
          <a:bodyPr wrap="square" lIns="0" tIns="0" rIns="0" bIns="0" rtlCol="0" anchor="t">
            <a:spAutoFit/>
          </a:bodyPr>
          <a:lstStyle/>
          <a:p>
            <a:pPr>
              <a:lnSpc>
                <a:spcPts val="8350"/>
              </a:lnSpc>
              <a:spcBef>
                <a:spcPct val="0"/>
              </a:spcBef>
            </a:pPr>
            <a:r>
              <a:rPr lang="en-US" sz="5964" dirty="0">
                <a:solidFill>
                  <a:srgbClr val="000000"/>
                </a:solidFill>
                <a:latin typeface="Dosis Extra Bold"/>
              </a:rPr>
              <a:t>and Cultural Programs </a:t>
            </a:r>
          </a:p>
        </p:txBody>
      </p:sp>
      <p:sp>
        <p:nvSpPr>
          <p:cNvPr id="11" name="TextBox 11"/>
          <p:cNvSpPr txBox="1"/>
          <p:nvPr/>
        </p:nvSpPr>
        <p:spPr>
          <a:xfrm>
            <a:off x="1668165" y="2688246"/>
            <a:ext cx="9488232" cy="2154436"/>
          </a:xfrm>
          <a:prstGeom prst="rect">
            <a:avLst/>
          </a:prstGeom>
        </p:spPr>
        <p:txBody>
          <a:bodyPr wrap="square" lIns="0" tIns="0" rIns="0" bIns="0" rtlCol="0" anchor="t">
            <a:spAutoFit/>
          </a:bodyPr>
          <a:lstStyle/>
          <a:p>
            <a:pPr>
              <a:lnSpc>
                <a:spcPts val="8350"/>
              </a:lnSpc>
              <a:spcBef>
                <a:spcPct val="0"/>
              </a:spcBef>
            </a:pPr>
            <a:r>
              <a:rPr lang="en-US" sz="5964" dirty="0">
                <a:solidFill>
                  <a:srgbClr val="000000"/>
                </a:solidFill>
                <a:latin typeface="Dosis Extra Bold"/>
              </a:rPr>
              <a:t>in the City Center and Bazaar</a:t>
            </a:r>
          </a:p>
          <a:p>
            <a:pPr>
              <a:lnSpc>
                <a:spcPts val="8350"/>
              </a:lnSpc>
              <a:spcBef>
                <a:spcPct val="0"/>
              </a:spcBef>
            </a:pPr>
            <a:endParaRPr lang="en-US" sz="5964" dirty="0">
              <a:solidFill>
                <a:srgbClr val="000000"/>
              </a:solidFill>
              <a:latin typeface="Dosis Extra Bold"/>
            </a:endParaRPr>
          </a:p>
        </p:txBody>
      </p:sp>
      <p:sp>
        <p:nvSpPr>
          <p:cNvPr id="12" name="TextBox 12"/>
          <p:cNvSpPr txBox="1"/>
          <p:nvPr/>
        </p:nvSpPr>
        <p:spPr>
          <a:xfrm>
            <a:off x="1443472" y="4750584"/>
            <a:ext cx="8037810" cy="3052118"/>
          </a:xfrm>
          <a:prstGeom prst="rect">
            <a:avLst/>
          </a:prstGeom>
        </p:spPr>
        <p:txBody>
          <a:bodyPr wrap="square" lIns="0" tIns="0" rIns="0" bIns="0" rtlCol="0" anchor="t">
            <a:spAutoFit/>
          </a:bodyPr>
          <a:lstStyle/>
          <a:p>
            <a:pPr algn="just">
              <a:lnSpc>
                <a:spcPts val="3351"/>
              </a:lnSpc>
              <a:spcBef>
                <a:spcPct val="0"/>
              </a:spcBef>
            </a:pPr>
            <a:r>
              <a:rPr lang="en-US" sz="4000" dirty="0">
                <a:solidFill>
                  <a:srgbClr val="000000"/>
                </a:solidFill>
              </a:rPr>
              <a:t>On various occasions, the municipality organizes cultural programs, festivals, and special events for children in the city of Masuleh. These programs create a joyful atmosphere for citizens and improve the walking paths for both citizens and tourists.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39373" y="153370"/>
            <a:ext cx="5741577" cy="322246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4754" y="6905029"/>
            <a:ext cx="6663027" cy="317611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71088" y="3555249"/>
            <a:ext cx="3970358" cy="3177002"/>
          </a:xfrm>
          <a:prstGeom prst="rect">
            <a:avLst/>
          </a:prstGeom>
        </p:spPr>
      </p:pic>
    </p:spTree>
    <p:extLst>
      <p:ext uri="{BB962C8B-B14F-4D97-AF65-F5344CB8AC3E}">
        <p14:creationId xmlns:p14="http://schemas.microsoft.com/office/powerpoint/2010/main" val="1376876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5393234"/>
            <a:ext cx="18288000" cy="4893766"/>
            <a:chOff x="0" y="0"/>
            <a:chExt cx="4816593" cy="1288893"/>
          </a:xfrm>
          <a:solidFill>
            <a:schemeClr val="accent6"/>
          </a:solidFill>
        </p:grpSpPr>
        <p:sp>
          <p:nvSpPr>
            <p:cNvPr id="3" name="Freeform 3"/>
            <p:cNvSpPr/>
            <p:nvPr/>
          </p:nvSpPr>
          <p:spPr>
            <a:xfrm>
              <a:off x="0" y="0"/>
              <a:ext cx="4816592" cy="1288893"/>
            </a:xfrm>
            <a:custGeom>
              <a:avLst/>
              <a:gdLst/>
              <a:ahLst/>
              <a:cxnLst/>
              <a:rect l="l" t="t" r="r" b="b"/>
              <a:pathLst>
                <a:path w="4816592" h="1288893">
                  <a:moveTo>
                    <a:pt x="0" y="0"/>
                  </a:moveTo>
                  <a:lnTo>
                    <a:pt x="4816592" y="0"/>
                  </a:lnTo>
                  <a:lnTo>
                    <a:pt x="4816592" y="1288893"/>
                  </a:lnTo>
                  <a:lnTo>
                    <a:pt x="0" y="1288893"/>
                  </a:lnTo>
                  <a:close/>
                </a:path>
              </a:pathLst>
            </a:custGeom>
            <a:grpFill/>
          </p:spPr>
        </p:sp>
        <p:sp>
          <p:nvSpPr>
            <p:cNvPr id="4" name="TextBox 4"/>
            <p:cNvSpPr txBox="1"/>
            <p:nvPr/>
          </p:nvSpPr>
          <p:spPr>
            <a:xfrm>
              <a:off x="0" y="-57150"/>
              <a:ext cx="812800" cy="869950"/>
            </a:xfrm>
            <a:prstGeom prst="rect">
              <a:avLst/>
            </a:prstGeom>
            <a:grpFill/>
          </p:spPr>
          <p:txBody>
            <a:bodyPr lIns="50800" tIns="50800" rIns="50800" bIns="50800" rtlCol="0" anchor="ctr"/>
            <a:lstStyle/>
            <a:p>
              <a:pPr algn="ctr">
                <a:lnSpc>
                  <a:spcPts val="2659"/>
                </a:lnSpc>
              </a:pPr>
              <a:endParaRPr/>
            </a:p>
          </p:txBody>
        </p:sp>
      </p:grpSp>
      <p:sp>
        <p:nvSpPr>
          <p:cNvPr id="8" name="AutoShape 8"/>
          <p:cNvSpPr/>
          <p:nvPr/>
        </p:nvSpPr>
        <p:spPr>
          <a:xfrm flipV="1">
            <a:off x="8125794" y="1981858"/>
            <a:ext cx="8424456" cy="16943"/>
          </a:xfrm>
          <a:prstGeom prst="line">
            <a:avLst/>
          </a:prstGeom>
          <a:ln w="38100" cap="flat">
            <a:solidFill>
              <a:srgbClr val="000000"/>
            </a:solidFill>
            <a:prstDash val="solid"/>
            <a:headEnd type="none" w="sm" len="sm"/>
            <a:tailEnd type="none" w="sm" len="sm"/>
          </a:ln>
        </p:spPr>
      </p:sp>
      <p:sp>
        <p:nvSpPr>
          <p:cNvPr id="10" name="TextBox 10"/>
          <p:cNvSpPr txBox="1"/>
          <p:nvPr/>
        </p:nvSpPr>
        <p:spPr>
          <a:xfrm>
            <a:off x="8509979" y="2516081"/>
            <a:ext cx="7178189" cy="2791790"/>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t">
            <a:spAutoFit/>
          </a:bodyPr>
          <a:lstStyle/>
          <a:p>
            <a:pPr algn="just">
              <a:lnSpc>
                <a:spcPts val="3121"/>
              </a:lnSpc>
              <a:spcBef>
                <a:spcPct val="0"/>
              </a:spcBef>
            </a:pPr>
            <a:r>
              <a:rPr lang="en-US" sz="2229" dirty="0" smtClean="0">
                <a:solidFill>
                  <a:schemeClr val="tx1"/>
                </a:solidFill>
                <a:latin typeface="Poppins"/>
              </a:rPr>
              <a:t>"</a:t>
            </a:r>
            <a:r>
              <a:rPr lang="en-US" sz="3600" dirty="0">
                <a:solidFill>
                  <a:schemeClr val="tx1"/>
                </a:solidFill>
              </a:rPr>
              <a:t>We came to Masouleh to write about it, but </a:t>
            </a:r>
            <a:r>
              <a:rPr lang="en-US" sz="3600" dirty="0" smtClean="0">
                <a:solidFill>
                  <a:schemeClr val="tx1"/>
                </a:solidFill>
              </a:rPr>
              <a:t>Masouleh </a:t>
            </a:r>
            <a:r>
              <a:rPr lang="en-US" sz="3600" dirty="0">
                <a:solidFill>
                  <a:schemeClr val="tx1"/>
                </a:solidFill>
              </a:rPr>
              <a:t>cannot be written about; it must be seen. One should stand and gaze at all those houses perched on the green </a:t>
            </a:r>
            <a:r>
              <a:rPr lang="en-US" sz="4000" dirty="0">
                <a:solidFill>
                  <a:schemeClr val="tx1"/>
                </a:solidFill>
              </a:rPr>
              <a:t>expanse</a:t>
            </a:r>
            <a:r>
              <a:rPr lang="en-US" sz="3600" dirty="0">
                <a:solidFill>
                  <a:schemeClr val="tx1"/>
                </a:solidFill>
              </a:rPr>
              <a:t> of the mountain, to live and paint, to make a film, to write poetry</a:t>
            </a:r>
          </a:p>
        </p:txBody>
      </p:sp>
      <p:sp>
        <p:nvSpPr>
          <p:cNvPr id="13" name="Freeform 13"/>
          <p:cNvSpPr/>
          <p:nvPr/>
        </p:nvSpPr>
        <p:spPr>
          <a:xfrm>
            <a:off x="14843692" y="-1662936"/>
            <a:ext cx="709050" cy="3028226"/>
          </a:xfrm>
          <a:custGeom>
            <a:avLst/>
            <a:gdLst/>
            <a:ahLst/>
            <a:cxnLst/>
            <a:rect l="l" t="t" r="r" b="b"/>
            <a:pathLst>
              <a:path w="210975" h="901036">
                <a:moveTo>
                  <a:pt x="105487" y="0"/>
                </a:moveTo>
                <a:lnTo>
                  <a:pt x="105487" y="0"/>
                </a:lnTo>
                <a:cubicBezTo>
                  <a:pt x="133464" y="0"/>
                  <a:pt x="160295" y="11114"/>
                  <a:pt x="180078" y="30897"/>
                </a:cubicBezTo>
                <a:cubicBezTo>
                  <a:pt x="199861" y="50679"/>
                  <a:pt x="210975" y="77510"/>
                  <a:pt x="210975" y="105487"/>
                </a:cubicBezTo>
                <a:lnTo>
                  <a:pt x="210975" y="795549"/>
                </a:lnTo>
                <a:cubicBezTo>
                  <a:pt x="210975" y="853808"/>
                  <a:pt x="163746" y="901036"/>
                  <a:pt x="105487" y="901036"/>
                </a:cubicBezTo>
                <a:lnTo>
                  <a:pt x="105487" y="901036"/>
                </a:lnTo>
                <a:cubicBezTo>
                  <a:pt x="47228" y="901036"/>
                  <a:pt x="0" y="853808"/>
                  <a:pt x="0" y="795549"/>
                </a:cubicBezTo>
                <a:lnTo>
                  <a:pt x="0" y="105487"/>
                </a:lnTo>
                <a:cubicBezTo>
                  <a:pt x="0" y="47228"/>
                  <a:pt x="47228" y="0"/>
                  <a:pt x="105487" y="0"/>
                </a:cubicBezTo>
                <a:close/>
              </a:path>
            </a:pathLst>
          </a:custGeom>
          <a:solidFill>
            <a:schemeClr val="accent6"/>
          </a:solidFill>
        </p:spPr>
      </p:sp>
      <p:sp>
        <p:nvSpPr>
          <p:cNvPr id="16" name="Freeform 16"/>
          <p:cNvSpPr/>
          <p:nvPr/>
        </p:nvSpPr>
        <p:spPr>
          <a:xfrm>
            <a:off x="15697872" y="-1662936"/>
            <a:ext cx="709050" cy="3028226"/>
          </a:xfrm>
          <a:custGeom>
            <a:avLst/>
            <a:gdLst/>
            <a:ahLst/>
            <a:cxnLst/>
            <a:rect l="l" t="t" r="r" b="b"/>
            <a:pathLst>
              <a:path w="210975" h="901036">
                <a:moveTo>
                  <a:pt x="105487" y="0"/>
                </a:moveTo>
                <a:lnTo>
                  <a:pt x="105487" y="0"/>
                </a:lnTo>
                <a:cubicBezTo>
                  <a:pt x="133464" y="0"/>
                  <a:pt x="160295" y="11114"/>
                  <a:pt x="180078" y="30897"/>
                </a:cubicBezTo>
                <a:cubicBezTo>
                  <a:pt x="199861" y="50679"/>
                  <a:pt x="210975" y="77510"/>
                  <a:pt x="210975" y="105487"/>
                </a:cubicBezTo>
                <a:lnTo>
                  <a:pt x="210975" y="795549"/>
                </a:lnTo>
                <a:cubicBezTo>
                  <a:pt x="210975" y="853808"/>
                  <a:pt x="163746" y="901036"/>
                  <a:pt x="105487" y="901036"/>
                </a:cubicBezTo>
                <a:lnTo>
                  <a:pt x="105487" y="901036"/>
                </a:lnTo>
                <a:cubicBezTo>
                  <a:pt x="47228" y="901036"/>
                  <a:pt x="0" y="853808"/>
                  <a:pt x="0" y="795549"/>
                </a:cubicBezTo>
                <a:lnTo>
                  <a:pt x="0" y="105487"/>
                </a:lnTo>
                <a:cubicBezTo>
                  <a:pt x="0" y="47228"/>
                  <a:pt x="47228" y="0"/>
                  <a:pt x="105487" y="0"/>
                </a:cubicBezTo>
                <a:close/>
              </a:path>
            </a:pathLst>
          </a:custGeom>
          <a:solidFill>
            <a:schemeClr val="accent6"/>
          </a:solidFill>
        </p:spPr>
      </p:sp>
      <p:sp>
        <p:nvSpPr>
          <p:cNvPr id="19" name="Freeform 19"/>
          <p:cNvSpPr/>
          <p:nvPr/>
        </p:nvSpPr>
        <p:spPr>
          <a:xfrm>
            <a:off x="16550250" y="-1662936"/>
            <a:ext cx="709050" cy="3028226"/>
          </a:xfrm>
          <a:custGeom>
            <a:avLst/>
            <a:gdLst/>
            <a:ahLst/>
            <a:cxnLst/>
            <a:rect l="l" t="t" r="r" b="b"/>
            <a:pathLst>
              <a:path w="210975" h="901036">
                <a:moveTo>
                  <a:pt x="105487" y="0"/>
                </a:moveTo>
                <a:lnTo>
                  <a:pt x="105487" y="0"/>
                </a:lnTo>
                <a:cubicBezTo>
                  <a:pt x="133464" y="0"/>
                  <a:pt x="160295" y="11114"/>
                  <a:pt x="180078" y="30897"/>
                </a:cubicBezTo>
                <a:cubicBezTo>
                  <a:pt x="199861" y="50679"/>
                  <a:pt x="210975" y="77510"/>
                  <a:pt x="210975" y="105487"/>
                </a:cubicBezTo>
                <a:lnTo>
                  <a:pt x="210975" y="795549"/>
                </a:lnTo>
                <a:cubicBezTo>
                  <a:pt x="210975" y="853808"/>
                  <a:pt x="163746" y="901036"/>
                  <a:pt x="105487" y="901036"/>
                </a:cubicBezTo>
                <a:lnTo>
                  <a:pt x="105487" y="901036"/>
                </a:lnTo>
                <a:cubicBezTo>
                  <a:pt x="47228" y="901036"/>
                  <a:pt x="0" y="853808"/>
                  <a:pt x="0" y="795549"/>
                </a:cubicBezTo>
                <a:lnTo>
                  <a:pt x="0" y="105487"/>
                </a:lnTo>
                <a:cubicBezTo>
                  <a:pt x="0" y="47228"/>
                  <a:pt x="47228" y="0"/>
                  <a:pt x="105487" y="0"/>
                </a:cubicBezTo>
                <a:close/>
              </a:path>
            </a:pathLst>
          </a:custGeom>
          <a:solidFill>
            <a:schemeClr val="accent6"/>
          </a:solidFill>
        </p:spPr>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14" y="704896"/>
            <a:ext cx="6181034" cy="8241379"/>
          </a:xfrm>
          <a:prstGeom prst="rect">
            <a:avLst/>
          </a:prstGeom>
        </p:spPr>
      </p:pic>
      <p:sp>
        <p:nvSpPr>
          <p:cNvPr id="24" name="TextBox 23"/>
          <p:cNvSpPr txBox="1"/>
          <p:nvPr/>
        </p:nvSpPr>
        <p:spPr>
          <a:xfrm>
            <a:off x="8037758" y="1373276"/>
            <a:ext cx="8782597" cy="523220"/>
          </a:xfrm>
          <a:prstGeom prst="rect">
            <a:avLst/>
          </a:prstGeom>
          <a:noFill/>
        </p:spPr>
        <p:txBody>
          <a:bodyPr wrap="none" rtlCol="1">
            <a:spAutoFit/>
          </a:bodyPr>
          <a:lstStyle/>
          <a:p>
            <a:r>
              <a:rPr lang="en-US" sz="2800" b="1" dirty="0">
                <a:latin typeface="+mj-lt"/>
              </a:rPr>
              <a:t>Sohrab Sepehri </a:t>
            </a:r>
            <a:r>
              <a:rPr lang="en-US" sz="2800" b="1" dirty="0" smtClean="0">
                <a:latin typeface="+mj-lt"/>
              </a:rPr>
              <a:t>famous Persian poet said </a:t>
            </a:r>
            <a:r>
              <a:rPr lang="en-US" sz="2800" b="1" dirty="0">
                <a:latin typeface="+mj-lt"/>
              </a:rPr>
              <a:t>about </a:t>
            </a:r>
            <a:r>
              <a:rPr lang="en-US" sz="2800" b="1" dirty="0" smtClean="0">
                <a:latin typeface="+mj-lt"/>
              </a:rPr>
              <a:t>Masouleh</a:t>
            </a:r>
            <a:endParaRPr lang="fa-IR" sz="2800" b="1" dirty="0">
              <a:latin typeface="+mj-lt"/>
            </a:endParaRPr>
          </a:p>
        </p:txBody>
      </p:sp>
      <p:sp>
        <p:nvSpPr>
          <p:cNvPr id="5" name="Rectangle 4"/>
          <p:cNvSpPr/>
          <p:nvPr/>
        </p:nvSpPr>
        <p:spPr>
          <a:xfrm>
            <a:off x="11180958" y="7378452"/>
            <a:ext cx="2496196"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The end</a:t>
            </a:r>
            <a:endParaRPr lang="en-US" sz="5400" dirty="0">
              <a:ln w="0"/>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2500" b="12500"/>
          <a:stretch>
            <a:fillRect/>
          </a:stretch>
        </p:blipFill>
        <p:spPr>
          <a:xfrm>
            <a:off x="0" y="0"/>
            <a:ext cx="18288000" cy="10287000"/>
          </a:xfrm>
          <a:prstGeom prst="rect">
            <a:avLst/>
          </a:prstGeom>
        </p:spPr>
      </p:pic>
      <p:grpSp>
        <p:nvGrpSpPr>
          <p:cNvPr id="3" name="Group 3"/>
          <p:cNvGrpSpPr/>
          <p:nvPr/>
        </p:nvGrpSpPr>
        <p:grpSpPr>
          <a:xfrm>
            <a:off x="981075" y="1257716"/>
            <a:ext cx="290210" cy="2573876"/>
            <a:chOff x="0" y="0"/>
            <a:chExt cx="76434" cy="677893"/>
          </a:xfrm>
        </p:grpSpPr>
        <p:sp>
          <p:nvSpPr>
            <p:cNvPr id="4" name="Freeform 4"/>
            <p:cNvSpPr/>
            <p:nvPr/>
          </p:nvSpPr>
          <p:spPr>
            <a:xfrm>
              <a:off x="0" y="0"/>
              <a:ext cx="76434" cy="677893"/>
            </a:xfrm>
            <a:custGeom>
              <a:avLst/>
              <a:gdLst/>
              <a:ahLst/>
              <a:cxnLst/>
              <a:rect l="l" t="t" r="r" b="b"/>
              <a:pathLst>
                <a:path w="76434" h="677893">
                  <a:moveTo>
                    <a:pt x="0" y="0"/>
                  </a:moveTo>
                  <a:lnTo>
                    <a:pt x="76434" y="0"/>
                  </a:lnTo>
                  <a:lnTo>
                    <a:pt x="76434" y="677893"/>
                  </a:lnTo>
                  <a:lnTo>
                    <a:pt x="0" y="677893"/>
                  </a:lnTo>
                  <a:close/>
                </a:path>
              </a:pathLst>
            </a:custGeom>
            <a:solidFill>
              <a:srgbClr val="000000"/>
            </a:solidFill>
          </p:spPr>
        </p:sp>
        <p:sp>
          <p:nvSpPr>
            <p:cNvPr id="5" name="TextBox 5"/>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9" name="Group 9"/>
          <p:cNvGrpSpPr>
            <a:grpSpLocks noChangeAspect="1"/>
          </p:cNvGrpSpPr>
          <p:nvPr/>
        </p:nvGrpSpPr>
        <p:grpSpPr>
          <a:xfrm>
            <a:off x="7826982" y="12700"/>
            <a:ext cx="10371314" cy="10330802"/>
            <a:chOff x="0" y="0"/>
            <a:chExt cx="6502400" cy="6477000"/>
          </a:xfrm>
        </p:grpSpPr>
        <p:sp>
          <p:nvSpPr>
            <p:cNvPr id="10" name="Freeform 10"/>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3"/>
              <a:stretch>
                <a:fillRect l="-16369" r="-16369"/>
              </a:stretch>
            </a:blipFill>
          </p:spPr>
        </p:sp>
        <p:sp>
          <p:nvSpPr>
            <p:cNvPr id="11" name="Freeform 11"/>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000000"/>
            </a:solidFill>
          </p:spPr>
        </p:sp>
      </p:grpSp>
      <p:sp>
        <p:nvSpPr>
          <p:cNvPr id="12" name="TextBox 12"/>
          <p:cNvSpPr txBox="1"/>
          <p:nvPr/>
        </p:nvSpPr>
        <p:spPr>
          <a:xfrm>
            <a:off x="1706265" y="1152941"/>
            <a:ext cx="3502979" cy="1010540"/>
          </a:xfrm>
          <a:prstGeom prst="rect">
            <a:avLst/>
          </a:prstGeom>
          <a:solidFill>
            <a:schemeClr val="bg1"/>
          </a:solidFill>
        </p:spPr>
        <p:txBody>
          <a:bodyPr lIns="0" tIns="0" rIns="0" bIns="0" rtlCol="0" anchor="t">
            <a:spAutoFit/>
          </a:bodyPr>
          <a:lstStyle/>
          <a:p>
            <a:pPr>
              <a:lnSpc>
                <a:spcPts val="8350"/>
              </a:lnSpc>
              <a:spcBef>
                <a:spcPct val="0"/>
              </a:spcBef>
            </a:pPr>
            <a:r>
              <a:rPr lang="en-US" sz="5964" dirty="0" err="1" smtClean="0">
                <a:solidFill>
                  <a:schemeClr val="accent6">
                    <a:lumMod val="75000"/>
                  </a:schemeClr>
                </a:solidFill>
                <a:latin typeface="Dosis Extra Bold"/>
              </a:rPr>
              <a:t>masouleh</a:t>
            </a:r>
            <a:r>
              <a:rPr lang="en-US" sz="5964" dirty="0" smtClean="0">
                <a:solidFill>
                  <a:schemeClr val="accent6">
                    <a:lumMod val="75000"/>
                  </a:schemeClr>
                </a:solidFill>
                <a:latin typeface="Dosis Extra Bold"/>
              </a:rPr>
              <a:t> </a:t>
            </a:r>
            <a:endParaRPr lang="en-US" sz="5964" dirty="0">
              <a:solidFill>
                <a:schemeClr val="accent6">
                  <a:lumMod val="75000"/>
                </a:schemeClr>
              </a:solidFill>
              <a:latin typeface="Dosis Extra Bold"/>
            </a:endParaRPr>
          </a:p>
        </p:txBody>
      </p:sp>
      <p:sp>
        <p:nvSpPr>
          <p:cNvPr id="13" name="TextBox 13"/>
          <p:cNvSpPr txBox="1"/>
          <p:nvPr/>
        </p:nvSpPr>
        <p:spPr>
          <a:xfrm>
            <a:off x="1706265" y="1934881"/>
            <a:ext cx="3502979" cy="1010540"/>
          </a:xfrm>
          <a:prstGeom prst="rect">
            <a:avLst/>
          </a:prstGeom>
        </p:spPr>
        <p:txBody>
          <a:bodyPr lIns="0" tIns="0" rIns="0" bIns="0" rtlCol="0" anchor="t">
            <a:spAutoFit/>
          </a:bodyPr>
          <a:lstStyle/>
          <a:p>
            <a:pPr>
              <a:lnSpc>
                <a:spcPts val="8350"/>
              </a:lnSpc>
              <a:spcBef>
                <a:spcPct val="0"/>
              </a:spcBef>
            </a:pPr>
            <a:r>
              <a:rPr lang="en-US" sz="5964" dirty="0" smtClean="0">
                <a:solidFill>
                  <a:srgbClr val="000000"/>
                </a:solidFill>
                <a:latin typeface="Dosis Extra Bold"/>
              </a:rPr>
              <a:t>historical</a:t>
            </a:r>
            <a:endParaRPr lang="en-US" sz="5964" dirty="0">
              <a:solidFill>
                <a:srgbClr val="000000"/>
              </a:solidFill>
              <a:latin typeface="Dosis Extra Bold"/>
            </a:endParaRPr>
          </a:p>
        </p:txBody>
      </p:sp>
      <p:sp>
        <p:nvSpPr>
          <p:cNvPr id="14" name="TextBox 14"/>
          <p:cNvSpPr txBox="1"/>
          <p:nvPr/>
        </p:nvSpPr>
        <p:spPr>
          <a:xfrm>
            <a:off x="1706265" y="2688246"/>
            <a:ext cx="5338449" cy="1010540"/>
          </a:xfrm>
          <a:prstGeom prst="rect">
            <a:avLst/>
          </a:prstGeom>
        </p:spPr>
        <p:txBody>
          <a:bodyPr lIns="0" tIns="0" rIns="0" bIns="0" rtlCol="0" anchor="t">
            <a:spAutoFit/>
          </a:bodyPr>
          <a:lstStyle/>
          <a:p>
            <a:pPr>
              <a:lnSpc>
                <a:spcPts val="8350"/>
              </a:lnSpc>
              <a:spcBef>
                <a:spcPct val="0"/>
              </a:spcBef>
            </a:pPr>
            <a:r>
              <a:rPr lang="en-US" sz="5964" dirty="0" smtClean="0">
                <a:solidFill>
                  <a:srgbClr val="000000"/>
                </a:solidFill>
                <a:latin typeface="Dosis Extra Bold"/>
              </a:rPr>
              <a:t>city</a:t>
            </a:r>
            <a:endParaRPr lang="en-US" sz="5964" dirty="0">
              <a:solidFill>
                <a:srgbClr val="000000"/>
              </a:solidFill>
              <a:latin typeface="Dosis Extra Bold"/>
            </a:endParaRPr>
          </a:p>
        </p:txBody>
      </p:sp>
      <p:sp>
        <p:nvSpPr>
          <p:cNvPr id="15" name="TextBox 15"/>
          <p:cNvSpPr txBox="1"/>
          <p:nvPr/>
        </p:nvSpPr>
        <p:spPr>
          <a:xfrm>
            <a:off x="1487190" y="4874785"/>
            <a:ext cx="6349952" cy="1729833"/>
          </a:xfrm>
          <a:prstGeom prst="rect">
            <a:avLst/>
          </a:prstGeom>
        </p:spPr>
        <p:txBody>
          <a:bodyPr lIns="0" tIns="0" rIns="0" bIns="0" rtlCol="0" anchor="t">
            <a:spAutoFit/>
          </a:bodyPr>
          <a:lstStyle/>
          <a:p>
            <a:pPr>
              <a:lnSpc>
                <a:spcPts val="3351"/>
              </a:lnSpc>
              <a:spcBef>
                <a:spcPct val="0"/>
              </a:spcBef>
            </a:pPr>
            <a:r>
              <a:rPr lang="en-US" sz="2800" dirty="0">
                <a:solidFill>
                  <a:srgbClr val="000000"/>
                </a:solidFill>
              </a:rPr>
              <a:t>Masouleh is a historical city in Iran, is famous for its unique terraced buildings and narrow streets, </a:t>
            </a:r>
          </a:p>
          <a:p>
            <a:pPr>
              <a:lnSpc>
                <a:spcPts val="3351"/>
              </a:lnSpc>
              <a:spcBef>
                <a:spcPct val="0"/>
              </a:spcBef>
            </a:pPr>
            <a:r>
              <a:rPr lang="en-US" sz="2800" dirty="0">
                <a:solidFill>
                  <a:srgbClr val="000000"/>
                </a:solidFill>
              </a:rPr>
              <a:t>which give it a special charm. </a:t>
            </a:r>
          </a:p>
        </p:txBody>
      </p:sp>
      <p:sp>
        <p:nvSpPr>
          <p:cNvPr id="16" name="TextBox 16"/>
          <p:cNvSpPr txBox="1"/>
          <p:nvPr/>
        </p:nvSpPr>
        <p:spPr>
          <a:xfrm>
            <a:off x="1487190" y="6898798"/>
            <a:ext cx="6349952" cy="2165849"/>
          </a:xfrm>
          <a:prstGeom prst="rect">
            <a:avLst/>
          </a:prstGeom>
        </p:spPr>
        <p:txBody>
          <a:bodyPr lIns="0" tIns="0" rIns="0" bIns="0" rtlCol="0" anchor="t">
            <a:spAutoFit/>
          </a:bodyPr>
          <a:lstStyle/>
          <a:p>
            <a:pPr algn="just">
              <a:lnSpc>
                <a:spcPts val="3351"/>
              </a:lnSpc>
              <a:spcBef>
                <a:spcPct val="0"/>
              </a:spcBef>
            </a:pPr>
            <a:r>
              <a:rPr lang="en-US" sz="2800" dirty="0">
                <a:solidFill>
                  <a:srgbClr val="000000"/>
                </a:solidFill>
              </a:rPr>
              <a:t>Masouleh city as the first living historical city of </a:t>
            </a:r>
            <a:r>
              <a:rPr lang="en-US" sz="2800" dirty="0" err="1">
                <a:solidFill>
                  <a:srgbClr val="000000"/>
                </a:solidFill>
              </a:rPr>
              <a:t>iran</a:t>
            </a:r>
            <a:r>
              <a:rPr lang="en-US" sz="2800" dirty="0">
                <a:solidFill>
                  <a:srgbClr val="000000"/>
                </a:solidFill>
              </a:rPr>
              <a:t> in the north the country is located and has a special historical  context, which is visited by many tourists from the country and the world every year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2500" b="12500"/>
          <a:stretch>
            <a:fillRect/>
          </a:stretch>
        </p:blipFill>
        <p:spPr>
          <a:xfrm>
            <a:off x="-95377" y="0"/>
            <a:ext cx="18288000" cy="10287000"/>
          </a:xfrm>
          <a:prstGeom prst="rect">
            <a:avLst/>
          </a:prstGeom>
        </p:spPr>
      </p:pic>
      <p:grpSp>
        <p:nvGrpSpPr>
          <p:cNvPr id="3" name="Group 3"/>
          <p:cNvGrpSpPr/>
          <p:nvPr/>
        </p:nvGrpSpPr>
        <p:grpSpPr>
          <a:xfrm>
            <a:off x="1219200" y="790896"/>
            <a:ext cx="290210" cy="2573876"/>
            <a:chOff x="0" y="0"/>
            <a:chExt cx="76434" cy="677893"/>
          </a:xfrm>
        </p:grpSpPr>
        <p:sp>
          <p:nvSpPr>
            <p:cNvPr id="4" name="Freeform 4"/>
            <p:cNvSpPr/>
            <p:nvPr/>
          </p:nvSpPr>
          <p:spPr>
            <a:xfrm>
              <a:off x="0" y="0"/>
              <a:ext cx="76434" cy="677893"/>
            </a:xfrm>
            <a:custGeom>
              <a:avLst/>
              <a:gdLst/>
              <a:ahLst/>
              <a:cxnLst/>
              <a:rect l="l" t="t" r="r" b="b"/>
              <a:pathLst>
                <a:path w="76434" h="677893">
                  <a:moveTo>
                    <a:pt x="0" y="0"/>
                  </a:moveTo>
                  <a:lnTo>
                    <a:pt x="76434" y="0"/>
                  </a:lnTo>
                  <a:lnTo>
                    <a:pt x="76434" y="677893"/>
                  </a:lnTo>
                  <a:lnTo>
                    <a:pt x="0" y="677893"/>
                  </a:lnTo>
                  <a:close/>
                </a:path>
              </a:pathLst>
            </a:custGeom>
            <a:solidFill>
              <a:srgbClr val="000000"/>
            </a:solidFill>
          </p:spPr>
        </p:sp>
        <p:sp>
          <p:nvSpPr>
            <p:cNvPr id="5" name="TextBox 5"/>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1675377" y="652230"/>
            <a:ext cx="3502979" cy="1010540"/>
          </a:xfrm>
          <a:prstGeom prst="rect">
            <a:avLst/>
          </a:prstGeom>
        </p:spPr>
        <p:txBody>
          <a:bodyPr lIns="0" tIns="0" rIns="0" bIns="0" rtlCol="0" anchor="t">
            <a:spAutoFit/>
          </a:bodyPr>
          <a:lstStyle/>
          <a:p>
            <a:pPr algn="r">
              <a:lnSpc>
                <a:spcPts val="8350"/>
              </a:lnSpc>
              <a:spcBef>
                <a:spcPct val="0"/>
              </a:spcBef>
            </a:pPr>
            <a:r>
              <a:rPr lang="en-US" sz="5964" dirty="0">
                <a:solidFill>
                  <a:schemeClr val="accent6">
                    <a:lumMod val="75000"/>
                  </a:schemeClr>
                </a:solidFill>
                <a:latin typeface="Dosis Extra Bold"/>
              </a:rPr>
              <a:t>Preserving</a:t>
            </a:r>
            <a:r>
              <a:rPr lang="en-US" sz="5964" dirty="0">
                <a:solidFill>
                  <a:srgbClr val="FF1616"/>
                </a:solidFill>
                <a:latin typeface="Dosis Extra Bold"/>
              </a:rPr>
              <a:t> </a:t>
            </a:r>
          </a:p>
        </p:txBody>
      </p:sp>
      <p:sp>
        <p:nvSpPr>
          <p:cNvPr id="12" name="TextBox 12"/>
          <p:cNvSpPr txBox="1"/>
          <p:nvPr/>
        </p:nvSpPr>
        <p:spPr>
          <a:xfrm>
            <a:off x="809881" y="1493780"/>
            <a:ext cx="3502979" cy="1010540"/>
          </a:xfrm>
          <a:prstGeom prst="rect">
            <a:avLst/>
          </a:prstGeom>
        </p:spPr>
        <p:txBody>
          <a:bodyPr lIns="0" tIns="0" rIns="0" bIns="0" rtlCol="0" anchor="t">
            <a:spAutoFit/>
          </a:bodyPr>
          <a:lstStyle/>
          <a:p>
            <a:pPr algn="r">
              <a:lnSpc>
                <a:spcPts val="8350"/>
              </a:lnSpc>
              <a:spcBef>
                <a:spcPct val="0"/>
              </a:spcBef>
            </a:pPr>
            <a:r>
              <a:rPr lang="en-US" sz="5964" dirty="0">
                <a:solidFill>
                  <a:srgbClr val="000000"/>
                </a:solidFill>
                <a:latin typeface="Dosis Extra Bold"/>
              </a:rPr>
              <a:t>Cultural</a:t>
            </a:r>
          </a:p>
        </p:txBody>
      </p:sp>
      <p:sp>
        <p:nvSpPr>
          <p:cNvPr id="13" name="TextBox 13"/>
          <p:cNvSpPr txBox="1"/>
          <p:nvPr/>
        </p:nvSpPr>
        <p:spPr>
          <a:xfrm>
            <a:off x="385577" y="2390608"/>
            <a:ext cx="4057889" cy="1010540"/>
          </a:xfrm>
          <a:prstGeom prst="rect">
            <a:avLst/>
          </a:prstGeom>
        </p:spPr>
        <p:txBody>
          <a:bodyPr lIns="0" tIns="0" rIns="0" bIns="0" rtlCol="0" anchor="t">
            <a:spAutoFit/>
          </a:bodyPr>
          <a:lstStyle/>
          <a:p>
            <a:pPr algn="r">
              <a:lnSpc>
                <a:spcPts val="8350"/>
              </a:lnSpc>
              <a:spcBef>
                <a:spcPct val="0"/>
              </a:spcBef>
            </a:pPr>
            <a:r>
              <a:rPr lang="en-US" sz="5964" dirty="0">
                <a:solidFill>
                  <a:srgbClr val="000000"/>
                </a:solidFill>
                <a:latin typeface="Dosis Extra Bold"/>
              </a:rPr>
              <a:t>Heritage</a:t>
            </a:r>
          </a:p>
        </p:txBody>
      </p:sp>
      <p:sp>
        <p:nvSpPr>
          <p:cNvPr id="14" name="TextBox 14"/>
          <p:cNvSpPr txBox="1"/>
          <p:nvPr/>
        </p:nvSpPr>
        <p:spPr>
          <a:xfrm>
            <a:off x="1735527" y="3970386"/>
            <a:ext cx="6349952" cy="4773102"/>
          </a:xfrm>
          <a:prstGeom prst="rect">
            <a:avLst/>
          </a:prstGeom>
        </p:spPr>
        <p:txBody>
          <a:bodyPr lIns="0" tIns="0" rIns="0" bIns="0" rtlCol="0" anchor="t">
            <a:spAutoFit/>
          </a:bodyPr>
          <a:lstStyle/>
          <a:p>
            <a:pPr algn="just">
              <a:lnSpc>
                <a:spcPts val="3351"/>
              </a:lnSpc>
              <a:spcBef>
                <a:spcPct val="0"/>
              </a:spcBef>
            </a:pPr>
            <a:r>
              <a:rPr lang="en-US" sz="3200" dirty="0">
                <a:solidFill>
                  <a:srgbClr val="000000"/>
                </a:solidFill>
              </a:rPr>
              <a:t>Masouleh's unique architecture and narrow alleys are worth protecting. Creating better walking paths and maintaining historical    streets can help preserve this cultural heritage. For example, in the city of </a:t>
            </a:r>
            <a:r>
              <a:rPr lang="en-US" sz="3200" dirty="0" err="1">
                <a:solidFill>
                  <a:srgbClr val="000000"/>
                </a:solidFill>
              </a:rPr>
              <a:t>Masoleh</a:t>
            </a:r>
            <a:r>
              <a:rPr lang="en-US" sz="3200" dirty="0">
                <a:solidFill>
                  <a:srgbClr val="000000"/>
                </a:solidFill>
              </a:rPr>
              <a:t>, there are no dead ends and the architecture of the buildings in this city is unique in the country, which increases the value of protection.</a:t>
            </a:r>
          </a:p>
          <a:p>
            <a:pPr algn="just">
              <a:lnSpc>
                <a:spcPts val="3351"/>
              </a:lnSpc>
              <a:spcBef>
                <a:spcPct val="0"/>
              </a:spcBef>
            </a:pPr>
            <a:r>
              <a:rPr lang="en-US" sz="2393" dirty="0">
                <a:solidFill>
                  <a:srgbClr val="000000"/>
                </a:solidFill>
                <a:latin typeface="Poppins"/>
              </a:rPr>
              <a:t> </a:t>
            </a:r>
          </a:p>
        </p:txBody>
      </p:sp>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b="22412"/>
          <a:stretch/>
        </p:blipFill>
        <p:spPr>
          <a:xfrm>
            <a:off x="9741540" y="5602495"/>
            <a:ext cx="3620046" cy="4225510"/>
          </a:xfrm>
          <a:prstGeom prst="rect">
            <a:avLst/>
          </a:prstGeom>
          <a:ln>
            <a:noFill/>
          </a:ln>
          <a:effectLst>
            <a:softEdge rad="112500"/>
          </a:effectLst>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15433" y="2082264"/>
            <a:ext cx="4323343" cy="3670069"/>
          </a:xfrm>
          <a:prstGeom prst="rect">
            <a:avLst/>
          </a:prstGeom>
          <a:ln>
            <a:noFill/>
          </a:ln>
          <a:effectLst>
            <a:softEdge rad="112500"/>
          </a:effectLst>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20100" y="325763"/>
            <a:ext cx="3613303" cy="481773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2500" b="12500"/>
          <a:stretch>
            <a:fillRect/>
          </a:stretch>
        </p:blipFill>
        <p:spPr>
          <a:xfrm>
            <a:off x="0" y="0"/>
            <a:ext cx="18288000" cy="10287000"/>
          </a:xfrm>
          <a:prstGeom prst="rect">
            <a:avLst/>
          </a:prstGeom>
        </p:spPr>
      </p:pic>
      <p:grpSp>
        <p:nvGrpSpPr>
          <p:cNvPr id="3" name="Group 3"/>
          <p:cNvGrpSpPr/>
          <p:nvPr/>
        </p:nvGrpSpPr>
        <p:grpSpPr>
          <a:xfrm>
            <a:off x="981075" y="1257716"/>
            <a:ext cx="290210" cy="2573876"/>
            <a:chOff x="0" y="0"/>
            <a:chExt cx="76434" cy="677893"/>
          </a:xfrm>
        </p:grpSpPr>
        <p:sp>
          <p:nvSpPr>
            <p:cNvPr id="4" name="Freeform 4"/>
            <p:cNvSpPr/>
            <p:nvPr/>
          </p:nvSpPr>
          <p:spPr>
            <a:xfrm>
              <a:off x="0" y="0"/>
              <a:ext cx="76434" cy="677893"/>
            </a:xfrm>
            <a:custGeom>
              <a:avLst/>
              <a:gdLst/>
              <a:ahLst/>
              <a:cxnLst/>
              <a:rect l="l" t="t" r="r" b="b"/>
              <a:pathLst>
                <a:path w="76434" h="677893">
                  <a:moveTo>
                    <a:pt x="0" y="0"/>
                  </a:moveTo>
                  <a:lnTo>
                    <a:pt x="76434" y="0"/>
                  </a:lnTo>
                  <a:lnTo>
                    <a:pt x="76434" y="677893"/>
                  </a:lnTo>
                  <a:lnTo>
                    <a:pt x="0" y="677893"/>
                  </a:lnTo>
                  <a:close/>
                </a:path>
              </a:pathLst>
            </a:custGeom>
            <a:solidFill>
              <a:srgbClr val="000000"/>
            </a:solidFill>
          </p:spPr>
        </p:sp>
        <p:sp>
          <p:nvSpPr>
            <p:cNvPr id="5" name="TextBox 5"/>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10762468" y="640238"/>
            <a:ext cx="476688" cy="9006523"/>
          </a:xfrm>
          <a:custGeom>
            <a:avLst/>
            <a:gdLst/>
            <a:ahLst/>
            <a:cxnLst/>
            <a:rect l="l" t="t" r="r" b="b"/>
            <a:pathLst>
              <a:path w="125547" h="2372088">
                <a:moveTo>
                  <a:pt x="0" y="0"/>
                </a:moveTo>
                <a:lnTo>
                  <a:pt x="125547" y="0"/>
                </a:lnTo>
                <a:lnTo>
                  <a:pt x="125547" y="2372088"/>
                </a:lnTo>
                <a:lnTo>
                  <a:pt x="0" y="2372088"/>
                </a:lnTo>
                <a:close/>
              </a:path>
            </a:pathLst>
          </a:custGeom>
          <a:solidFill>
            <a:schemeClr val="accent6">
              <a:lumMod val="75000"/>
            </a:schemeClr>
          </a:solidFill>
        </p:spPr>
      </p:sp>
      <p:sp>
        <p:nvSpPr>
          <p:cNvPr id="9" name="TextBox 9"/>
          <p:cNvSpPr txBox="1"/>
          <p:nvPr/>
        </p:nvSpPr>
        <p:spPr>
          <a:xfrm>
            <a:off x="1658640" y="1152941"/>
            <a:ext cx="3502979" cy="1010540"/>
          </a:xfrm>
          <a:prstGeom prst="rect">
            <a:avLst/>
          </a:prstGeom>
        </p:spPr>
        <p:txBody>
          <a:bodyPr lIns="0" tIns="0" rIns="0" bIns="0" rtlCol="0" anchor="t">
            <a:spAutoFit/>
          </a:bodyPr>
          <a:lstStyle/>
          <a:p>
            <a:pPr>
              <a:lnSpc>
                <a:spcPts val="8350"/>
              </a:lnSpc>
              <a:spcBef>
                <a:spcPct val="0"/>
              </a:spcBef>
            </a:pPr>
            <a:r>
              <a:rPr lang="en-US" sz="5964" dirty="0">
                <a:solidFill>
                  <a:schemeClr val="accent6">
                    <a:lumMod val="75000"/>
                  </a:schemeClr>
                </a:solidFill>
                <a:latin typeface="Dosis Extra Bold"/>
              </a:rPr>
              <a:t>Increasing </a:t>
            </a:r>
          </a:p>
        </p:txBody>
      </p:sp>
      <p:sp>
        <p:nvSpPr>
          <p:cNvPr id="10" name="TextBox 10"/>
          <p:cNvSpPr txBox="1"/>
          <p:nvPr/>
        </p:nvSpPr>
        <p:spPr>
          <a:xfrm>
            <a:off x="1658640" y="1934881"/>
            <a:ext cx="3502979" cy="1010540"/>
          </a:xfrm>
          <a:prstGeom prst="rect">
            <a:avLst/>
          </a:prstGeom>
        </p:spPr>
        <p:txBody>
          <a:bodyPr lIns="0" tIns="0" rIns="0" bIns="0" rtlCol="0" anchor="t">
            <a:spAutoFit/>
          </a:bodyPr>
          <a:lstStyle/>
          <a:p>
            <a:pPr>
              <a:lnSpc>
                <a:spcPts val="8350"/>
              </a:lnSpc>
              <a:spcBef>
                <a:spcPct val="0"/>
              </a:spcBef>
            </a:pPr>
            <a:r>
              <a:rPr lang="en-US" sz="5964" dirty="0">
                <a:solidFill>
                  <a:srgbClr val="000000"/>
                </a:solidFill>
                <a:latin typeface="Dosis Extra Bold"/>
              </a:rPr>
              <a:t>Tourist</a:t>
            </a:r>
          </a:p>
        </p:txBody>
      </p:sp>
      <p:sp>
        <p:nvSpPr>
          <p:cNvPr id="11" name="TextBox 11"/>
          <p:cNvSpPr txBox="1"/>
          <p:nvPr/>
        </p:nvSpPr>
        <p:spPr>
          <a:xfrm>
            <a:off x="1658640" y="2688246"/>
            <a:ext cx="3993861" cy="1010540"/>
          </a:xfrm>
          <a:prstGeom prst="rect">
            <a:avLst/>
          </a:prstGeom>
        </p:spPr>
        <p:txBody>
          <a:bodyPr lIns="0" tIns="0" rIns="0" bIns="0" rtlCol="0" anchor="t">
            <a:spAutoFit/>
          </a:bodyPr>
          <a:lstStyle/>
          <a:p>
            <a:pPr>
              <a:lnSpc>
                <a:spcPts val="8350"/>
              </a:lnSpc>
              <a:spcBef>
                <a:spcPct val="0"/>
              </a:spcBef>
            </a:pPr>
            <a:r>
              <a:rPr lang="en-US" sz="5964" dirty="0">
                <a:solidFill>
                  <a:srgbClr val="000000"/>
                </a:solidFill>
                <a:latin typeface="Dosis Extra Bold"/>
              </a:rPr>
              <a:t>Appeal</a:t>
            </a:r>
          </a:p>
        </p:txBody>
      </p:sp>
      <p:sp>
        <p:nvSpPr>
          <p:cNvPr id="12" name="TextBox 12"/>
          <p:cNvSpPr txBox="1"/>
          <p:nvPr/>
        </p:nvSpPr>
        <p:spPr>
          <a:xfrm>
            <a:off x="1386235" y="4351560"/>
            <a:ext cx="6349952" cy="4360168"/>
          </a:xfrm>
          <a:prstGeom prst="rect">
            <a:avLst/>
          </a:prstGeom>
        </p:spPr>
        <p:txBody>
          <a:bodyPr lIns="0" tIns="0" rIns="0" bIns="0" rtlCol="0" anchor="t">
            <a:spAutoFit/>
          </a:bodyPr>
          <a:lstStyle/>
          <a:p>
            <a:pPr algn="just">
              <a:lnSpc>
                <a:spcPts val="3351"/>
              </a:lnSpc>
              <a:spcBef>
                <a:spcPct val="0"/>
              </a:spcBef>
            </a:pPr>
            <a:r>
              <a:rPr lang="en-US" sz="3200" dirty="0">
                <a:solidFill>
                  <a:srgbClr val="000000"/>
                </a:solidFill>
              </a:rPr>
              <a:t>Safe and appealing walking routes can attract more tourists, enhancing their experience and boosting the local economy. For example, the construction and reconstruction of sidewalks in the city of Masuleh and the designation of places by the municipality to support handicrafts and local products have been done, which can help the artists of the city.</a:t>
            </a:r>
          </a:p>
        </p:txBody>
      </p:sp>
      <p:grpSp>
        <p:nvGrpSpPr>
          <p:cNvPr id="15" name="Group 15"/>
          <p:cNvGrpSpPr>
            <a:grpSpLocks noChangeAspect="1"/>
          </p:cNvGrpSpPr>
          <p:nvPr/>
        </p:nvGrpSpPr>
        <p:grpSpPr>
          <a:xfrm>
            <a:off x="12459433" y="102986"/>
            <a:ext cx="5060281" cy="5040514"/>
            <a:chOff x="0" y="0"/>
            <a:chExt cx="6502400" cy="6477000"/>
          </a:xfrm>
          <a:blipFill>
            <a:blip r:embed="rId3"/>
            <a:stretch>
              <a:fillRect l="-16369" r="-16369"/>
            </a:stretch>
          </a:blipFill>
        </p:grpSpPr>
        <p:sp>
          <p:nvSpPr>
            <p:cNvPr id="16" name="Freeform 16"/>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grpFill/>
          </p:spPr>
        </p:sp>
        <p:sp>
          <p:nvSpPr>
            <p:cNvPr id="17" name="Freeform 17"/>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grpFill/>
          </p:spPr>
        </p:sp>
      </p:grpSp>
      <p:grpSp>
        <p:nvGrpSpPr>
          <p:cNvPr id="18" name="Group 18"/>
          <p:cNvGrpSpPr>
            <a:grpSpLocks noChangeAspect="1"/>
          </p:cNvGrpSpPr>
          <p:nvPr/>
        </p:nvGrpSpPr>
        <p:grpSpPr>
          <a:xfrm>
            <a:off x="12459433" y="5143500"/>
            <a:ext cx="5060281" cy="5040514"/>
            <a:chOff x="0" y="0"/>
            <a:chExt cx="6502400" cy="6477000"/>
          </a:xfrm>
          <a:blipFill>
            <a:blip r:embed="rId4"/>
            <a:stretch>
              <a:fillRect l="-16369" r="-16369"/>
            </a:stretch>
          </a:blipFill>
        </p:grpSpPr>
        <p:sp>
          <p:nvSpPr>
            <p:cNvPr id="19" name="Freeform 19"/>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grpFill/>
          </p:spPr>
        </p:sp>
        <p:sp>
          <p:nvSpPr>
            <p:cNvPr id="20" name="Freeform 20"/>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grpFill/>
          </p:spPr>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2500" b="12500"/>
          <a:stretch>
            <a:fillRect/>
          </a:stretch>
        </p:blipFill>
        <p:spPr>
          <a:xfrm>
            <a:off x="101962" y="-2658"/>
            <a:ext cx="18288000" cy="10287000"/>
          </a:xfrm>
          <a:prstGeom prst="rect">
            <a:avLst/>
          </a:prstGeom>
        </p:spPr>
      </p:pic>
      <p:grpSp>
        <p:nvGrpSpPr>
          <p:cNvPr id="3" name="Group 3"/>
          <p:cNvGrpSpPr/>
          <p:nvPr/>
        </p:nvGrpSpPr>
        <p:grpSpPr>
          <a:xfrm>
            <a:off x="981075" y="1257716"/>
            <a:ext cx="290210" cy="2573876"/>
            <a:chOff x="0" y="0"/>
            <a:chExt cx="76434" cy="677893"/>
          </a:xfrm>
        </p:grpSpPr>
        <p:sp>
          <p:nvSpPr>
            <p:cNvPr id="4" name="Freeform 4"/>
            <p:cNvSpPr/>
            <p:nvPr/>
          </p:nvSpPr>
          <p:spPr>
            <a:xfrm>
              <a:off x="0" y="0"/>
              <a:ext cx="76434" cy="677893"/>
            </a:xfrm>
            <a:custGeom>
              <a:avLst/>
              <a:gdLst/>
              <a:ahLst/>
              <a:cxnLst/>
              <a:rect l="l" t="t" r="r" b="b"/>
              <a:pathLst>
                <a:path w="76434" h="677893">
                  <a:moveTo>
                    <a:pt x="0" y="0"/>
                  </a:moveTo>
                  <a:lnTo>
                    <a:pt x="76434" y="0"/>
                  </a:lnTo>
                  <a:lnTo>
                    <a:pt x="76434" y="677893"/>
                  </a:lnTo>
                  <a:lnTo>
                    <a:pt x="0" y="677893"/>
                  </a:lnTo>
                  <a:close/>
                </a:path>
              </a:pathLst>
            </a:custGeom>
            <a:solidFill>
              <a:srgbClr val="000000"/>
            </a:solidFill>
          </p:spPr>
        </p:sp>
        <p:sp>
          <p:nvSpPr>
            <p:cNvPr id="5" name="TextBox 5"/>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668165" y="1152941"/>
            <a:ext cx="3502979" cy="1010540"/>
          </a:xfrm>
          <a:prstGeom prst="rect">
            <a:avLst/>
          </a:prstGeom>
        </p:spPr>
        <p:txBody>
          <a:bodyPr lIns="0" tIns="0" rIns="0" bIns="0" rtlCol="0" anchor="t">
            <a:spAutoFit/>
          </a:bodyPr>
          <a:lstStyle/>
          <a:p>
            <a:pPr>
              <a:lnSpc>
                <a:spcPts val="8350"/>
              </a:lnSpc>
              <a:spcBef>
                <a:spcPct val="0"/>
              </a:spcBef>
            </a:pPr>
            <a:r>
              <a:rPr lang="en-US" sz="5964" dirty="0">
                <a:solidFill>
                  <a:schemeClr val="accent6"/>
                </a:solidFill>
                <a:latin typeface="Dosis Extra Bold"/>
              </a:rPr>
              <a:t>Improving</a:t>
            </a:r>
          </a:p>
        </p:txBody>
      </p:sp>
      <p:sp>
        <p:nvSpPr>
          <p:cNvPr id="10" name="TextBox 10"/>
          <p:cNvSpPr txBox="1"/>
          <p:nvPr/>
        </p:nvSpPr>
        <p:spPr>
          <a:xfrm>
            <a:off x="1668165" y="1934881"/>
            <a:ext cx="3502979" cy="1010540"/>
          </a:xfrm>
          <a:prstGeom prst="rect">
            <a:avLst/>
          </a:prstGeom>
        </p:spPr>
        <p:txBody>
          <a:bodyPr lIns="0" tIns="0" rIns="0" bIns="0" rtlCol="0" anchor="t">
            <a:spAutoFit/>
          </a:bodyPr>
          <a:lstStyle/>
          <a:p>
            <a:pPr>
              <a:lnSpc>
                <a:spcPts val="8350"/>
              </a:lnSpc>
              <a:spcBef>
                <a:spcPct val="0"/>
              </a:spcBef>
            </a:pPr>
            <a:r>
              <a:rPr lang="en-US" sz="5964" dirty="0">
                <a:solidFill>
                  <a:srgbClr val="000000"/>
                </a:solidFill>
                <a:latin typeface="Dosis Extra Bold"/>
              </a:rPr>
              <a:t>Residents</a:t>
            </a:r>
          </a:p>
        </p:txBody>
      </p:sp>
      <p:sp>
        <p:nvSpPr>
          <p:cNvPr id="11" name="TextBox 11"/>
          <p:cNvSpPr txBox="1"/>
          <p:nvPr/>
        </p:nvSpPr>
        <p:spPr>
          <a:xfrm>
            <a:off x="1668165" y="2688246"/>
            <a:ext cx="4782242" cy="980012"/>
          </a:xfrm>
          <a:prstGeom prst="rect">
            <a:avLst/>
          </a:prstGeom>
        </p:spPr>
        <p:txBody>
          <a:bodyPr wrap="square" lIns="0" tIns="0" rIns="0" bIns="0" rtlCol="0" anchor="t">
            <a:spAutoFit/>
          </a:bodyPr>
          <a:lstStyle/>
          <a:p>
            <a:pPr>
              <a:lnSpc>
                <a:spcPts val="8350"/>
              </a:lnSpc>
              <a:spcBef>
                <a:spcPct val="0"/>
              </a:spcBef>
            </a:pPr>
            <a:r>
              <a:rPr lang="en-US" sz="5964" dirty="0" smtClean="0">
                <a:solidFill>
                  <a:srgbClr val="000000"/>
                </a:solidFill>
                <a:latin typeface="Dosis Extra Bold"/>
              </a:rPr>
              <a:t>Quality </a:t>
            </a:r>
            <a:r>
              <a:rPr lang="en-US" sz="5964" dirty="0">
                <a:solidFill>
                  <a:srgbClr val="000000"/>
                </a:solidFill>
                <a:latin typeface="Dosis Extra Bold"/>
              </a:rPr>
              <a:t>of Life</a:t>
            </a:r>
          </a:p>
        </p:txBody>
      </p:sp>
      <p:sp>
        <p:nvSpPr>
          <p:cNvPr id="12" name="TextBox 12"/>
          <p:cNvSpPr txBox="1"/>
          <p:nvPr/>
        </p:nvSpPr>
        <p:spPr>
          <a:xfrm>
            <a:off x="1487190" y="4260762"/>
            <a:ext cx="6349952" cy="3950569"/>
          </a:xfrm>
          <a:prstGeom prst="rect">
            <a:avLst/>
          </a:prstGeom>
        </p:spPr>
        <p:txBody>
          <a:bodyPr lIns="0" tIns="0" rIns="0" bIns="0" rtlCol="0" anchor="t">
            <a:spAutoFit/>
          </a:bodyPr>
          <a:lstStyle/>
          <a:p>
            <a:pPr algn="just">
              <a:lnSpc>
                <a:spcPts val="3351"/>
              </a:lnSpc>
              <a:spcBef>
                <a:spcPct val="0"/>
              </a:spcBef>
            </a:pPr>
            <a:r>
              <a:rPr lang="en-US" sz="4000" dirty="0">
                <a:solidFill>
                  <a:srgbClr val="000000"/>
                </a:solidFill>
              </a:rPr>
              <a:t>Better walkability can improve daily life for Masouleh’s residents by providing easier access to services and amenities. For example, walking paths make it easy to access medical centers, bakeries and other service centers.</a:t>
            </a: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7054" y="193141"/>
            <a:ext cx="5283099" cy="6000750"/>
          </a:xfrm>
          <a:prstGeom prst="ellipse">
            <a:avLst/>
          </a:prstGeom>
          <a:ln>
            <a:noFill/>
          </a:ln>
          <a:effectLst>
            <a:softEdge rad="112500"/>
          </a:effectLst>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16264" y="4285231"/>
            <a:ext cx="5373698" cy="6128892"/>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2500" b="12500"/>
          <a:stretch>
            <a:fillRect/>
          </a:stretch>
        </p:blipFill>
        <p:spPr>
          <a:xfrm>
            <a:off x="0" y="0"/>
            <a:ext cx="18288000" cy="10287000"/>
          </a:xfrm>
          <a:prstGeom prst="rect">
            <a:avLst/>
          </a:prstGeom>
        </p:spPr>
      </p:pic>
      <p:grpSp>
        <p:nvGrpSpPr>
          <p:cNvPr id="3" name="Group 3"/>
          <p:cNvGrpSpPr/>
          <p:nvPr/>
        </p:nvGrpSpPr>
        <p:grpSpPr>
          <a:xfrm>
            <a:off x="981075" y="1257716"/>
            <a:ext cx="290210" cy="2573876"/>
            <a:chOff x="0" y="0"/>
            <a:chExt cx="76434" cy="677893"/>
          </a:xfrm>
        </p:grpSpPr>
        <p:sp>
          <p:nvSpPr>
            <p:cNvPr id="4" name="Freeform 4"/>
            <p:cNvSpPr/>
            <p:nvPr/>
          </p:nvSpPr>
          <p:spPr>
            <a:xfrm>
              <a:off x="0" y="0"/>
              <a:ext cx="76434" cy="677893"/>
            </a:xfrm>
            <a:custGeom>
              <a:avLst/>
              <a:gdLst/>
              <a:ahLst/>
              <a:cxnLst/>
              <a:rect l="l" t="t" r="r" b="b"/>
              <a:pathLst>
                <a:path w="76434" h="677893">
                  <a:moveTo>
                    <a:pt x="0" y="0"/>
                  </a:moveTo>
                  <a:lnTo>
                    <a:pt x="76434" y="0"/>
                  </a:lnTo>
                  <a:lnTo>
                    <a:pt x="76434" y="677893"/>
                  </a:lnTo>
                  <a:lnTo>
                    <a:pt x="0" y="677893"/>
                  </a:lnTo>
                  <a:close/>
                </a:path>
              </a:pathLst>
            </a:custGeom>
            <a:solidFill>
              <a:srgbClr val="000000"/>
            </a:solidFill>
          </p:spPr>
        </p:sp>
        <p:sp>
          <p:nvSpPr>
            <p:cNvPr id="5" name="TextBox 5"/>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668165" y="1152941"/>
            <a:ext cx="3502979" cy="1010540"/>
          </a:xfrm>
          <a:prstGeom prst="rect">
            <a:avLst/>
          </a:prstGeom>
        </p:spPr>
        <p:txBody>
          <a:bodyPr lIns="0" tIns="0" rIns="0" bIns="0" rtlCol="0" anchor="t">
            <a:spAutoFit/>
          </a:bodyPr>
          <a:lstStyle/>
          <a:p>
            <a:pPr>
              <a:lnSpc>
                <a:spcPts val="8350"/>
              </a:lnSpc>
              <a:spcBef>
                <a:spcPct val="0"/>
              </a:spcBef>
            </a:pPr>
            <a:r>
              <a:rPr lang="en-US" sz="5964" dirty="0">
                <a:solidFill>
                  <a:schemeClr val="accent6"/>
                </a:solidFill>
                <a:latin typeface="Dosis Extra Bold"/>
              </a:rPr>
              <a:t>Creating</a:t>
            </a:r>
          </a:p>
        </p:txBody>
      </p:sp>
      <p:sp>
        <p:nvSpPr>
          <p:cNvPr id="10" name="TextBox 10"/>
          <p:cNvSpPr txBox="1"/>
          <p:nvPr/>
        </p:nvSpPr>
        <p:spPr>
          <a:xfrm>
            <a:off x="1668165" y="1934881"/>
            <a:ext cx="3502979" cy="1010540"/>
          </a:xfrm>
          <a:prstGeom prst="rect">
            <a:avLst/>
          </a:prstGeom>
        </p:spPr>
        <p:txBody>
          <a:bodyPr lIns="0" tIns="0" rIns="0" bIns="0" rtlCol="0" anchor="t">
            <a:spAutoFit/>
          </a:bodyPr>
          <a:lstStyle/>
          <a:p>
            <a:pPr>
              <a:lnSpc>
                <a:spcPts val="8350"/>
              </a:lnSpc>
              <a:spcBef>
                <a:spcPct val="0"/>
              </a:spcBef>
            </a:pPr>
            <a:r>
              <a:rPr lang="en-US" sz="5964" dirty="0">
                <a:solidFill>
                  <a:srgbClr val="000000"/>
                </a:solidFill>
                <a:latin typeface="Dosis Extra Bold"/>
              </a:rPr>
              <a:t>Safe</a:t>
            </a:r>
          </a:p>
        </p:txBody>
      </p:sp>
      <p:sp>
        <p:nvSpPr>
          <p:cNvPr id="11" name="TextBox 11"/>
          <p:cNvSpPr txBox="1"/>
          <p:nvPr/>
        </p:nvSpPr>
        <p:spPr>
          <a:xfrm>
            <a:off x="1668165" y="2688246"/>
            <a:ext cx="5037435" cy="2154436"/>
          </a:xfrm>
          <a:prstGeom prst="rect">
            <a:avLst/>
          </a:prstGeom>
        </p:spPr>
        <p:txBody>
          <a:bodyPr wrap="square" lIns="0" tIns="0" rIns="0" bIns="0" rtlCol="0" anchor="t">
            <a:spAutoFit/>
          </a:bodyPr>
          <a:lstStyle/>
          <a:p>
            <a:pPr>
              <a:lnSpc>
                <a:spcPts val="8350"/>
              </a:lnSpc>
              <a:spcBef>
                <a:spcPct val="0"/>
              </a:spcBef>
            </a:pPr>
            <a:r>
              <a:rPr lang="en-US" sz="5964" dirty="0">
                <a:solidFill>
                  <a:srgbClr val="000000"/>
                </a:solidFill>
                <a:latin typeface="Dosis Extra Bold"/>
              </a:rPr>
              <a:t>Walking Paths</a:t>
            </a:r>
          </a:p>
          <a:p>
            <a:pPr>
              <a:lnSpc>
                <a:spcPts val="8350"/>
              </a:lnSpc>
              <a:spcBef>
                <a:spcPct val="0"/>
              </a:spcBef>
            </a:pPr>
            <a:endParaRPr lang="en-US" sz="5964" dirty="0">
              <a:solidFill>
                <a:srgbClr val="000000"/>
              </a:solidFill>
              <a:latin typeface="Dosis Extra Bold"/>
            </a:endParaRPr>
          </a:p>
        </p:txBody>
      </p:sp>
      <p:sp>
        <p:nvSpPr>
          <p:cNvPr id="12" name="TextBox 12"/>
          <p:cNvSpPr txBox="1"/>
          <p:nvPr/>
        </p:nvSpPr>
        <p:spPr>
          <a:xfrm>
            <a:off x="1271285" y="4343818"/>
            <a:ext cx="6349952" cy="4337085"/>
          </a:xfrm>
          <a:prstGeom prst="rect">
            <a:avLst/>
          </a:prstGeom>
        </p:spPr>
        <p:txBody>
          <a:bodyPr lIns="0" tIns="0" rIns="0" bIns="0" rtlCol="0" anchor="t">
            <a:spAutoFit/>
          </a:bodyPr>
          <a:lstStyle/>
          <a:p>
            <a:pPr algn="just">
              <a:lnSpc>
                <a:spcPts val="3351"/>
              </a:lnSpc>
              <a:spcBef>
                <a:spcPct val="0"/>
              </a:spcBef>
            </a:pPr>
            <a:r>
              <a:rPr lang="en-US" sz="4000" dirty="0">
                <a:solidFill>
                  <a:srgbClr val="000000"/>
                </a:solidFill>
              </a:rPr>
              <a:t>Establishing specific walking paths can help both residents and tourists navigate the city and enjoy its scenery. In this regard, the municipality has taken measures to secure the dangerous routes and install cameras to ensure the safety of the roads.</a:t>
            </a:r>
          </a:p>
          <a:p>
            <a:pPr>
              <a:lnSpc>
                <a:spcPts val="3351"/>
              </a:lnSpc>
              <a:spcBef>
                <a:spcPct val="0"/>
              </a:spcBef>
            </a:pPr>
            <a:endParaRPr lang="en-US" sz="2393" dirty="0">
              <a:solidFill>
                <a:srgbClr val="000000"/>
              </a:solidFill>
              <a:latin typeface="Poppins"/>
            </a:endParaRPr>
          </a:p>
        </p:txBody>
      </p:sp>
      <p:pic>
        <p:nvPicPr>
          <p:cNvPr id="13" name="Picture 12"/>
          <p:cNvPicPr>
            <a:picLocks noChangeAspect="1"/>
          </p:cNvPicPr>
          <p:nvPr/>
        </p:nvPicPr>
        <p:blipFill>
          <a:blip r:embed="rId3"/>
          <a:stretch>
            <a:fillRect/>
          </a:stretch>
        </p:blipFill>
        <p:spPr>
          <a:xfrm>
            <a:off x="12649200" y="-1082823"/>
            <a:ext cx="5410878" cy="85526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3"/>
          <p:cNvPicPr>
            <a:picLocks noChangeAspect="1"/>
          </p:cNvPicPr>
          <p:nvPr/>
        </p:nvPicPr>
        <p:blipFill>
          <a:blip r:embed="rId4"/>
          <a:stretch>
            <a:fillRect/>
          </a:stretch>
        </p:blipFill>
        <p:spPr>
          <a:xfrm>
            <a:off x="7837142" y="3736160"/>
            <a:ext cx="4649114" cy="6519828"/>
          </a:xfrm>
          <a:prstGeom prst="rect">
            <a:avLst/>
          </a:prstGeom>
          <a:ln>
            <a:noFill/>
          </a:ln>
          <a:effectLst>
            <a:softEdge rad="112500"/>
          </a:effectLst>
        </p:spPr>
      </p:pic>
    </p:spTree>
    <p:extLst>
      <p:ext uri="{BB962C8B-B14F-4D97-AF65-F5344CB8AC3E}">
        <p14:creationId xmlns:p14="http://schemas.microsoft.com/office/powerpoint/2010/main" val="1437978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2500" b="12500"/>
          <a:stretch>
            <a:fillRect/>
          </a:stretch>
        </p:blipFill>
        <p:spPr>
          <a:xfrm>
            <a:off x="0" y="0"/>
            <a:ext cx="18288000" cy="10287000"/>
          </a:xfrm>
          <a:prstGeom prst="rect">
            <a:avLst/>
          </a:prstGeom>
        </p:spPr>
      </p:pic>
      <p:grpSp>
        <p:nvGrpSpPr>
          <p:cNvPr id="3" name="Group 3"/>
          <p:cNvGrpSpPr/>
          <p:nvPr/>
        </p:nvGrpSpPr>
        <p:grpSpPr>
          <a:xfrm>
            <a:off x="981075" y="1257716"/>
            <a:ext cx="290210" cy="2573876"/>
            <a:chOff x="0" y="0"/>
            <a:chExt cx="76434" cy="677893"/>
          </a:xfrm>
        </p:grpSpPr>
        <p:sp>
          <p:nvSpPr>
            <p:cNvPr id="4" name="Freeform 4"/>
            <p:cNvSpPr/>
            <p:nvPr/>
          </p:nvSpPr>
          <p:spPr>
            <a:xfrm>
              <a:off x="0" y="0"/>
              <a:ext cx="76434" cy="677893"/>
            </a:xfrm>
            <a:custGeom>
              <a:avLst/>
              <a:gdLst/>
              <a:ahLst/>
              <a:cxnLst/>
              <a:rect l="l" t="t" r="r" b="b"/>
              <a:pathLst>
                <a:path w="76434" h="677893">
                  <a:moveTo>
                    <a:pt x="0" y="0"/>
                  </a:moveTo>
                  <a:lnTo>
                    <a:pt x="76434" y="0"/>
                  </a:lnTo>
                  <a:lnTo>
                    <a:pt x="76434" y="677893"/>
                  </a:lnTo>
                  <a:lnTo>
                    <a:pt x="0" y="677893"/>
                  </a:lnTo>
                  <a:close/>
                </a:path>
              </a:pathLst>
            </a:custGeom>
            <a:solidFill>
              <a:srgbClr val="000000"/>
            </a:solidFill>
          </p:spPr>
        </p:sp>
        <p:sp>
          <p:nvSpPr>
            <p:cNvPr id="5" name="TextBox 5"/>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668165" y="1152941"/>
            <a:ext cx="3502979" cy="1010540"/>
          </a:xfrm>
          <a:prstGeom prst="rect">
            <a:avLst/>
          </a:prstGeom>
        </p:spPr>
        <p:txBody>
          <a:bodyPr lIns="0" tIns="0" rIns="0" bIns="0" rtlCol="0" anchor="t">
            <a:spAutoFit/>
          </a:bodyPr>
          <a:lstStyle/>
          <a:p>
            <a:pPr>
              <a:lnSpc>
                <a:spcPts val="8350"/>
              </a:lnSpc>
              <a:spcBef>
                <a:spcPct val="0"/>
              </a:spcBef>
            </a:pPr>
            <a:r>
              <a:rPr lang="en-US" sz="5964" dirty="0">
                <a:solidFill>
                  <a:schemeClr val="accent6"/>
                </a:solidFill>
                <a:latin typeface="Dosis Extra Bold"/>
              </a:rPr>
              <a:t>Installing</a:t>
            </a:r>
          </a:p>
        </p:txBody>
      </p:sp>
      <p:sp>
        <p:nvSpPr>
          <p:cNvPr id="10" name="TextBox 10"/>
          <p:cNvSpPr txBox="1"/>
          <p:nvPr/>
        </p:nvSpPr>
        <p:spPr>
          <a:xfrm>
            <a:off x="1668165" y="1934881"/>
            <a:ext cx="3502979" cy="1010540"/>
          </a:xfrm>
          <a:prstGeom prst="rect">
            <a:avLst/>
          </a:prstGeom>
        </p:spPr>
        <p:txBody>
          <a:bodyPr lIns="0" tIns="0" rIns="0" bIns="0" rtlCol="0" anchor="t">
            <a:spAutoFit/>
          </a:bodyPr>
          <a:lstStyle/>
          <a:p>
            <a:pPr>
              <a:lnSpc>
                <a:spcPts val="8350"/>
              </a:lnSpc>
              <a:spcBef>
                <a:spcPct val="0"/>
              </a:spcBef>
            </a:pPr>
            <a:r>
              <a:rPr lang="en-US" sz="5964" dirty="0">
                <a:solidFill>
                  <a:srgbClr val="000000"/>
                </a:solidFill>
                <a:latin typeface="Dosis Extra Bold"/>
              </a:rPr>
              <a:t>Guide</a:t>
            </a:r>
          </a:p>
        </p:txBody>
      </p:sp>
      <p:sp>
        <p:nvSpPr>
          <p:cNvPr id="11" name="TextBox 11"/>
          <p:cNvSpPr txBox="1"/>
          <p:nvPr/>
        </p:nvSpPr>
        <p:spPr>
          <a:xfrm>
            <a:off x="1668165" y="2688246"/>
            <a:ext cx="3695063" cy="2057230"/>
          </a:xfrm>
          <a:prstGeom prst="rect">
            <a:avLst/>
          </a:prstGeom>
        </p:spPr>
        <p:txBody>
          <a:bodyPr lIns="0" tIns="0" rIns="0" bIns="0" rtlCol="0" anchor="t">
            <a:spAutoFit/>
          </a:bodyPr>
          <a:lstStyle/>
          <a:p>
            <a:pPr>
              <a:lnSpc>
                <a:spcPts val="8350"/>
              </a:lnSpc>
              <a:spcBef>
                <a:spcPct val="0"/>
              </a:spcBef>
            </a:pPr>
            <a:r>
              <a:rPr lang="en-US" sz="5964" dirty="0">
                <a:solidFill>
                  <a:srgbClr val="000000"/>
                </a:solidFill>
                <a:latin typeface="Dosis Extra Bold"/>
              </a:rPr>
              <a:t>Signs</a:t>
            </a:r>
          </a:p>
          <a:p>
            <a:pPr>
              <a:lnSpc>
                <a:spcPts val="8350"/>
              </a:lnSpc>
              <a:spcBef>
                <a:spcPct val="0"/>
              </a:spcBef>
            </a:pPr>
            <a:endParaRPr lang="en-US" sz="5964" dirty="0">
              <a:solidFill>
                <a:srgbClr val="000000"/>
              </a:solidFill>
              <a:latin typeface="Dosis Extra Bold"/>
            </a:endParaRPr>
          </a:p>
        </p:txBody>
      </p:sp>
      <p:sp>
        <p:nvSpPr>
          <p:cNvPr id="12" name="TextBox 12"/>
          <p:cNvSpPr txBox="1"/>
          <p:nvPr/>
        </p:nvSpPr>
        <p:spPr>
          <a:xfrm>
            <a:off x="1357747" y="4456034"/>
            <a:ext cx="6349952" cy="3052118"/>
          </a:xfrm>
          <a:prstGeom prst="rect">
            <a:avLst/>
          </a:prstGeom>
        </p:spPr>
        <p:txBody>
          <a:bodyPr lIns="0" tIns="0" rIns="0" bIns="0" rtlCol="0" anchor="t">
            <a:spAutoFit/>
          </a:bodyPr>
          <a:lstStyle/>
          <a:p>
            <a:pPr algn="just">
              <a:lnSpc>
                <a:spcPts val="3351"/>
              </a:lnSpc>
              <a:spcBef>
                <a:spcPct val="0"/>
              </a:spcBef>
            </a:pPr>
            <a:r>
              <a:rPr lang="en-US" sz="3200" dirty="0">
                <a:solidFill>
                  <a:srgbClr val="000000"/>
                </a:solidFill>
              </a:rPr>
              <a:t>Putting up informational signs along walking routes can help tourists learn about Masouleh's history and find their way around. Also, the municipality has installed tourism maps and barcode reader boards in the city</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3900" b="18124"/>
          <a:stretch/>
        </p:blipFill>
        <p:spPr>
          <a:xfrm>
            <a:off x="8097342" y="5187264"/>
            <a:ext cx="3779848" cy="4941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569" y="125954"/>
            <a:ext cx="3971394" cy="4902956"/>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21926"/>
          <a:stretch/>
        </p:blipFill>
        <p:spPr>
          <a:xfrm>
            <a:off x="12155111" y="2177237"/>
            <a:ext cx="5938987" cy="57033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212268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2500" b="12500"/>
          <a:stretch>
            <a:fillRect/>
          </a:stretch>
        </p:blipFill>
        <p:spPr>
          <a:xfrm>
            <a:off x="-30480" y="-52137"/>
            <a:ext cx="18288000" cy="10287000"/>
          </a:xfrm>
          <a:prstGeom prst="rect">
            <a:avLst/>
          </a:prstGeom>
        </p:spPr>
      </p:pic>
      <p:grpSp>
        <p:nvGrpSpPr>
          <p:cNvPr id="3" name="Group 3"/>
          <p:cNvGrpSpPr/>
          <p:nvPr/>
        </p:nvGrpSpPr>
        <p:grpSpPr>
          <a:xfrm>
            <a:off x="981075" y="1257716"/>
            <a:ext cx="290210" cy="2573876"/>
            <a:chOff x="0" y="0"/>
            <a:chExt cx="76434" cy="677893"/>
          </a:xfrm>
        </p:grpSpPr>
        <p:sp>
          <p:nvSpPr>
            <p:cNvPr id="4" name="Freeform 4"/>
            <p:cNvSpPr/>
            <p:nvPr/>
          </p:nvSpPr>
          <p:spPr>
            <a:xfrm>
              <a:off x="0" y="0"/>
              <a:ext cx="76434" cy="677893"/>
            </a:xfrm>
            <a:custGeom>
              <a:avLst/>
              <a:gdLst/>
              <a:ahLst/>
              <a:cxnLst/>
              <a:rect l="l" t="t" r="r" b="b"/>
              <a:pathLst>
                <a:path w="76434" h="677893">
                  <a:moveTo>
                    <a:pt x="0" y="0"/>
                  </a:moveTo>
                  <a:lnTo>
                    <a:pt x="76434" y="0"/>
                  </a:lnTo>
                  <a:lnTo>
                    <a:pt x="76434" y="677893"/>
                  </a:lnTo>
                  <a:lnTo>
                    <a:pt x="0" y="677893"/>
                  </a:lnTo>
                  <a:close/>
                </a:path>
              </a:pathLst>
            </a:custGeom>
            <a:solidFill>
              <a:srgbClr val="000000"/>
            </a:solidFill>
          </p:spPr>
        </p:sp>
        <p:sp>
          <p:nvSpPr>
            <p:cNvPr id="5" name="TextBox 5"/>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668165" y="1152941"/>
            <a:ext cx="3695063" cy="980012"/>
          </a:xfrm>
          <a:prstGeom prst="rect">
            <a:avLst/>
          </a:prstGeom>
        </p:spPr>
        <p:txBody>
          <a:bodyPr wrap="square" lIns="0" tIns="0" rIns="0" bIns="0" rtlCol="0" anchor="t">
            <a:spAutoFit/>
          </a:bodyPr>
          <a:lstStyle/>
          <a:p>
            <a:pPr>
              <a:lnSpc>
                <a:spcPts val="8350"/>
              </a:lnSpc>
              <a:spcBef>
                <a:spcPct val="0"/>
              </a:spcBef>
            </a:pPr>
            <a:r>
              <a:rPr lang="en-US" sz="5964" dirty="0">
                <a:solidFill>
                  <a:schemeClr val="accent6"/>
                </a:solidFill>
                <a:latin typeface="Dosis Extra Bold"/>
              </a:rPr>
              <a:t>Renovating</a:t>
            </a:r>
            <a:r>
              <a:rPr lang="en-US" sz="5964" dirty="0">
                <a:solidFill>
                  <a:srgbClr val="FF1616"/>
                </a:solidFill>
                <a:latin typeface="Dosis Extra Bold"/>
              </a:rPr>
              <a:t> </a:t>
            </a:r>
          </a:p>
        </p:txBody>
      </p:sp>
      <p:sp>
        <p:nvSpPr>
          <p:cNvPr id="10" name="TextBox 10"/>
          <p:cNvSpPr txBox="1"/>
          <p:nvPr/>
        </p:nvSpPr>
        <p:spPr>
          <a:xfrm>
            <a:off x="1668165" y="1934881"/>
            <a:ext cx="3502979" cy="1010540"/>
          </a:xfrm>
          <a:prstGeom prst="rect">
            <a:avLst/>
          </a:prstGeom>
        </p:spPr>
        <p:txBody>
          <a:bodyPr lIns="0" tIns="0" rIns="0" bIns="0" rtlCol="0" anchor="t">
            <a:spAutoFit/>
          </a:bodyPr>
          <a:lstStyle/>
          <a:p>
            <a:pPr>
              <a:lnSpc>
                <a:spcPts val="8350"/>
              </a:lnSpc>
              <a:spcBef>
                <a:spcPct val="0"/>
              </a:spcBef>
            </a:pPr>
            <a:r>
              <a:rPr lang="en-US" sz="5964" dirty="0">
                <a:solidFill>
                  <a:srgbClr val="000000"/>
                </a:solidFill>
                <a:latin typeface="Dosis Extra Bold"/>
              </a:rPr>
              <a:t>Historical</a:t>
            </a:r>
          </a:p>
        </p:txBody>
      </p:sp>
      <p:sp>
        <p:nvSpPr>
          <p:cNvPr id="11" name="TextBox 11"/>
          <p:cNvSpPr txBox="1"/>
          <p:nvPr/>
        </p:nvSpPr>
        <p:spPr>
          <a:xfrm>
            <a:off x="1668165" y="2688246"/>
            <a:ext cx="3695063" cy="1010540"/>
          </a:xfrm>
          <a:prstGeom prst="rect">
            <a:avLst/>
          </a:prstGeom>
        </p:spPr>
        <p:txBody>
          <a:bodyPr lIns="0" tIns="0" rIns="0" bIns="0" rtlCol="0" anchor="t">
            <a:spAutoFit/>
          </a:bodyPr>
          <a:lstStyle/>
          <a:p>
            <a:pPr>
              <a:lnSpc>
                <a:spcPts val="8350"/>
              </a:lnSpc>
              <a:spcBef>
                <a:spcPct val="0"/>
              </a:spcBef>
            </a:pPr>
            <a:r>
              <a:rPr lang="en-US" sz="5964" dirty="0">
                <a:solidFill>
                  <a:srgbClr val="000000"/>
                </a:solidFill>
                <a:latin typeface="Dosis Extra Bold"/>
              </a:rPr>
              <a:t>Pathways</a:t>
            </a:r>
          </a:p>
        </p:txBody>
      </p:sp>
      <p:sp>
        <p:nvSpPr>
          <p:cNvPr id="12" name="TextBox 12"/>
          <p:cNvSpPr txBox="1"/>
          <p:nvPr/>
        </p:nvSpPr>
        <p:spPr>
          <a:xfrm>
            <a:off x="981075" y="4343818"/>
            <a:ext cx="6813059" cy="4809073"/>
          </a:xfrm>
          <a:prstGeom prst="rect">
            <a:avLst/>
          </a:prstGeom>
        </p:spPr>
        <p:txBody>
          <a:bodyPr wrap="square" lIns="0" tIns="0" rIns="0" bIns="0" rtlCol="0" anchor="t">
            <a:spAutoFit/>
          </a:bodyPr>
          <a:lstStyle/>
          <a:p>
            <a:pPr algn="just">
              <a:lnSpc>
                <a:spcPts val="3351"/>
              </a:lnSpc>
              <a:spcBef>
                <a:spcPct val="0"/>
              </a:spcBef>
            </a:pPr>
            <a:r>
              <a:rPr lang="en-US" sz="3600" dirty="0">
                <a:solidFill>
                  <a:srgbClr val="000000"/>
                </a:solidFill>
              </a:rPr>
              <a:t>Regular maintenance of Masouleh’s old pathways can preserve the city's beauty and enhance the walking </a:t>
            </a:r>
            <a:r>
              <a:rPr lang="en-US" sz="3600" dirty="0" smtClean="0">
                <a:solidFill>
                  <a:srgbClr val="000000"/>
                </a:solidFill>
              </a:rPr>
              <a:t>experience. Developing </a:t>
            </a:r>
            <a:r>
              <a:rPr lang="en-US" sz="3600" dirty="0">
                <a:solidFill>
                  <a:srgbClr val="000000"/>
                </a:solidFill>
              </a:rPr>
              <a:t>pedestrian walkways and leisure spaces, such as parks and well-lit areas, can create vibrant urban spots. In this context, the construction of a pedestrian pathway and a children's park is currently underway</a:t>
            </a:r>
          </a:p>
          <a:p>
            <a:pPr algn="just">
              <a:lnSpc>
                <a:spcPts val="3351"/>
              </a:lnSpc>
              <a:spcBef>
                <a:spcPct val="0"/>
              </a:spcBef>
            </a:pPr>
            <a:r>
              <a:rPr lang="en-US" sz="3600" dirty="0" smtClean="0">
                <a:solidFill>
                  <a:srgbClr val="000000"/>
                </a:solidFill>
              </a:rPr>
              <a:t>.</a:t>
            </a:r>
            <a:endParaRPr lang="en-US" sz="3600" dirty="0">
              <a:solidFill>
                <a:srgbClr val="000000"/>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3413" y="6958986"/>
            <a:ext cx="3588836" cy="2850546"/>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7818" y="3372100"/>
            <a:ext cx="7620000" cy="3438525"/>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27667" y="6958986"/>
            <a:ext cx="4910311" cy="2850546"/>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34600" y="-22517"/>
            <a:ext cx="7620000" cy="3282423"/>
          </a:xfrm>
          <a:prstGeom prst="rect">
            <a:avLst/>
          </a:prstGeom>
        </p:spPr>
      </p:pic>
    </p:spTree>
    <p:extLst>
      <p:ext uri="{BB962C8B-B14F-4D97-AF65-F5344CB8AC3E}">
        <p14:creationId xmlns:p14="http://schemas.microsoft.com/office/powerpoint/2010/main" val="37911905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2500" b="12500"/>
          <a:stretch>
            <a:fillRect/>
          </a:stretch>
        </p:blipFill>
        <p:spPr>
          <a:xfrm>
            <a:off x="0" y="0"/>
            <a:ext cx="18288000" cy="10287000"/>
          </a:xfrm>
          <a:prstGeom prst="rect">
            <a:avLst/>
          </a:prstGeom>
        </p:spPr>
      </p:pic>
      <p:grpSp>
        <p:nvGrpSpPr>
          <p:cNvPr id="3" name="Group 3"/>
          <p:cNvGrpSpPr/>
          <p:nvPr/>
        </p:nvGrpSpPr>
        <p:grpSpPr>
          <a:xfrm>
            <a:off x="981075" y="1257716"/>
            <a:ext cx="290210" cy="2573876"/>
            <a:chOff x="0" y="0"/>
            <a:chExt cx="76434" cy="677893"/>
          </a:xfrm>
        </p:grpSpPr>
        <p:sp>
          <p:nvSpPr>
            <p:cNvPr id="4" name="Freeform 4"/>
            <p:cNvSpPr/>
            <p:nvPr/>
          </p:nvSpPr>
          <p:spPr>
            <a:xfrm>
              <a:off x="0" y="0"/>
              <a:ext cx="76434" cy="677893"/>
            </a:xfrm>
            <a:custGeom>
              <a:avLst/>
              <a:gdLst/>
              <a:ahLst/>
              <a:cxnLst/>
              <a:rect l="l" t="t" r="r" b="b"/>
              <a:pathLst>
                <a:path w="76434" h="677893">
                  <a:moveTo>
                    <a:pt x="0" y="0"/>
                  </a:moveTo>
                  <a:lnTo>
                    <a:pt x="76434" y="0"/>
                  </a:lnTo>
                  <a:lnTo>
                    <a:pt x="76434" y="677893"/>
                  </a:lnTo>
                  <a:lnTo>
                    <a:pt x="0" y="677893"/>
                  </a:lnTo>
                  <a:close/>
                </a:path>
              </a:pathLst>
            </a:custGeom>
            <a:solidFill>
              <a:srgbClr val="000000"/>
            </a:solidFill>
          </p:spPr>
        </p:sp>
        <p:sp>
          <p:nvSpPr>
            <p:cNvPr id="5" name="TextBox 5"/>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668165" y="1152941"/>
            <a:ext cx="4046835" cy="980012"/>
          </a:xfrm>
          <a:prstGeom prst="rect">
            <a:avLst/>
          </a:prstGeom>
        </p:spPr>
        <p:txBody>
          <a:bodyPr wrap="square" lIns="0" tIns="0" rIns="0" bIns="0" rtlCol="0" anchor="t">
            <a:spAutoFit/>
          </a:bodyPr>
          <a:lstStyle/>
          <a:p>
            <a:pPr>
              <a:lnSpc>
                <a:spcPts val="8350"/>
              </a:lnSpc>
              <a:spcBef>
                <a:spcPct val="0"/>
              </a:spcBef>
            </a:pPr>
            <a:r>
              <a:rPr lang="en-US" sz="5964" dirty="0">
                <a:solidFill>
                  <a:schemeClr val="accent6"/>
                </a:solidFill>
                <a:latin typeface="Dosis Extra Bold"/>
              </a:rPr>
              <a:t>Revitalizing</a:t>
            </a:r>
          </a:p>
        </p:txBody>
      </p:sp>
      <p:sp>
        <p:nvSpPr>
          <p:cNvPr id="10" name="TextBox 10"/>
          <p:cNvSpPr txBox="1"/>
          <p:nvPr/>
        </p:nvSpPr>
        <p:spPr>
          <a:xfrm>
            <a:off x="1668165" y="1934881"/>
            <a:ext cx="3502979" cy="1010540"/>
          </a:xfrm>
          <a:prstGeom prst="rect">
            <a:avLst/>
          </a:prstGeom>
        </p:spPr>
        <p:txBody>
          <a:bodyPr lIns="0" tIns="0" rIns="0" bIns="0" rtlCol="0" anchor="t">
            <a:spAutoFit/>
          </a:bodyPr>
          <a:lstStyle/>
          <a:p>
            <a:pPr>
              <a:lnSpc>
                <a:spcPts val="8350"/>
              </a:lnSpc>
              <a:spcBef>
                <a:spcPct val="0"/>
              </a:spcBef>
            </a:pPr>
            <a:r>
              <a:rPr lang="en-US" sz="5964" dirty="0">
                <a:solidFill>
                  <a:srgbClr val="000000"/>
                </a:solidFill>
                <a:latin typeface="Dosis Extra Bold"/>
              </a:rPr>
              <a:t>Cultural</a:t>
            </a:r>
          </a:p>
        </p:txBody>
      </p:sp>
      <p:sp>
        <p:nvSpPr>
          <p:cNvPr id="11" name="TextBox 11"/>
          <p:cNvSpPr txBox="1"/>
          <p:nvPr/>
        </p:nvSpPr>
        <p:spPr>
          <a:xfrm>
            <a:off x="1668165" y="2688246"/>
            <a:ext cx="3695063" cy="1010540"/>
          </a:xfrm>
          <a:prstGeom prst="rect">
            <a:avLst/>
          </a:prstGeom>
        </p:spPr>
        <p:txBody>
          <a:bodyPr lIns="0" tIns="0" rIns="0" bIns="0" rtlCol="0" anchor="t">
            <a:spAutoFit/>
          </a:bodyPr>
          <a:lstStyle/>
          <a:p>
            <a:pPr>
              <a:lnSpc>
                <a:spcPts val="8350"/>
              </a:lnSpc>
              <a:spcBef>
                <a:spcPct val="0"/>
              </a:spcBef>
            </a:pPr>
            <a:r>
              <a:rPr lang="en-US" sz="5964" dirty="0">
                <a:solidFill>
                  <a:srgbClr val="000000"/>
                </a:solidFill>
                <a:latin typeface="Dosis Extra Bold"/>
              </a:rPr>
              <a:t>Venues</a:t>
            </a:r>
          </a:p>
        </p:txBody>
      </p:sp>
      <p:sp>
        <p:nvSpPr>
          <p:cNvPr id="12" name="TextBox 12"/>
          <p:cNvSpPr txBox="1"/>
          <p:nvPr/>
        </p:nvSpPr>
        <p:spPr>
          <a:xfrm>
            <a:off x="1221742" y="4158784"/>
            <a:ext cx="6349952" cy="5668218"/>
          </a:xfrm>
          <a:prstGeom prst="rect">
            <a:avLst/>
          </a:prstGeom>
        </p:spPr>
        <p:txBody>
          <a:bodyPr lIns="0" tIns="0" rIns="0" bIns="0" rtlCol="0" anchor="t">
            <a:spAutoFit/>
          </a:bodyPr>
          <a:lstStyle/>
          <a:p>
            <a:pPr algn="just">
              <a:lnSpc>
                <a:spcPts val="3351"/>
              </a:lnSpc>
              <a:spcBef>
                <a:spcPct val="0"/>
              </a:spcBef>
            </a:pPr>
            <a:r>
              <a:rPr lang="en-US" sz="3200" dirty="0">
                <a:solidFill>
                  <a:srgbClr val="000000"/>
                </a:solidFill>
              </a:rPr>
              <a:t>Establishing museums and centers for traditional crafts, such as blacksmithing and local footwear production, along with restoring important sites like mosques, can create vibrant cultural centers. By focusing on these improvements, Masouleh can enhance its appeal and quality of life for both visitors and residents. Restoration efforts have been completed for the museum, blacksmithing workshops, water mill, fountain, and historical mosques</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27725" y="495015"/>
            <a:ext cx="4630174" cy="3589039"/>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8398" y="495016"/>
            <a:ext cx="4786881" cy="3589039"/>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27725" y="4393087"/>
            <a:ext cx="4738009" cy="4627873"/>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38397" y="4579071"/>
            <a:ext cx="4892937" cy="4374393"/>
          </a:xfrm>
          <a:prstGeom prst="rect">
            <a:avLst/>
          </a:prstGeom>
        </p:spPr>
      </p:pic>
    </p:spTree>
    <p:extLst>
      <p:ext uri="{BB962C8B-B14F-4D97-AF65-F5344CB8AC3E}">
        <p14:creationId xmlns:p14="http://schemas.microsoft.com/office/powerpoint/2010/main" val="36233661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TotalTime>
  <Words>731</Words>
  <Application>Microsoft Office PowerPoint</Application>
  <PresentationFormat>Po meri</PresentationFormat>
  <Paragraphs>52</Paragraphs>
  <Slides>12</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12</vt:i4>
      </vt:variant>
    </vt:vector>
  </HeadingPairs>
  <TitlesOfParts>
    <vt:vector size="17" baseType="lpstr">
      <vt:lpstr>Arial</vt:lpstr>
      <vt:lpstr>Dosis Extra Bold</vt:lpstr>
      <vt:lpstr>Calibri</vt:lpstr>
      <vt:lpstr>Poppins</vt:lpstr>
      <vt:lpstr>Office Theme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Urška Pleše</cp:lastModifiedBy>
  <cp:revision>21</cp:revision>
  <dcterms:created xsi:type="dcterms:W3CDTF">2006-08-16T00:00:00Z</dcterms:created>
  <dcterms:modified xsi:type="dcterms:W3CDTF">2024-11-06T07:31:02Z</dcterms:modified>
  <dc:identifier>DAFU142L3R0</dc:identifier>
</cp:coreProperties>
</file>