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7" r:id="rId5"/>
  </p:sldMasterIdLst>
  <p:notesMasterIdLst>
    <p:notesMasterId r:id="rId14"/>
  </p:notesMasterIdLst>
  <p:sldIdLst>
    <p:sldId id="277" r:id="rId6"/>
    <p:sldId id="284" r:id="rId7"/>
    <p:sldId id="286" r:id="rId8"/>
    <p:sldId id="288" r:id="rId9"/>
    <p:sldId id="287" r:id="rId10"/>
    <p:sldId id="289" r:id="rId11"/>
    <p:sldId id="290" r:id="rId12"/>
    <p:sldId id="291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8729"/>
    <a:srgbClr val="FF7A00"/>
    <a:srgbClr val="AEA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35" autoAdjust="0"/>
    <p:restoredTop sz="90888"/>
  </p:normalViewPr>
  <p:slideViewPr>
    <p:cSldViewPr>
      <p:cViewPr>
        <p:scale>
          <a:sx n="100" d="100"/>
          <a:sy n="100" d="100"/>
        </p:scale>
        <p:origin x="1728" y="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9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9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9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255EEF0-4711-F44C-A254-917C81433E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93408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9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265940" y="281227"/>
            <a:ext cx="8642350" cy="6337300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>
              <a:solidFill>
                <a:schemeClr val="accent1"/>
              </a:solidFill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250825" y="2280297"/>
            <a:ext cx="8642350" cy="139801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NASLOV PREZENTACIJE</a:t>
            </a:r>
            <a:endParaRPr lang="sl-SI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1187624" y="3125841"/>
            <a:ext cx="6768752" cy="64807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0177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vsebin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8650" y="620688"/>
            <a:ext cx="7886700" cy="888554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sl-SI" dirty="0"/>
              <a:t>KLIKNITE ZA UREJANJE NASLOVA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509242"/>
            <a:ext cx="7886700" cy="3673475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l-SI" dirty="0"/>
              <a:t>Kliknite za urejanje besedila</a:t>
            </a:r>
          </a:p>
        </p:txBody>
      </p:sp>
    </p:spTree>
    <p:extLst>
      <p:ext uri="{BB962C8B-B14F-4D97-AF65-F5344CB8AC3E}">
        <p14:creationId xmlns:p14="http://schemas.microsoft.com/office/powerpoint/2010/main" val="79047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vsebin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626359" y="620688"/>
            <a:ext cx="7901815" cy="888554"/>
          </a:xfrm>
        </p:spPr>
        <p:txBody>
          <a:bodyPr/>
          <a:lstStyle/>
          <a:p>
            <a:r>
              <a:rPr lang="sl-SI" dirty="0"/>
              <a:t>KLIKNITE ZA UREJANJE NASLOVA</a:t>
            </a:r>
            <a:endParaRPr lang="en-US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36562" y="1509242"/>
            <a:ext cx="7891612" cy="3673475"/>
          </a:xfrm>
        </p:spPr>
        <p:txBody>
          <a:bodyPr/>
          <a:lstStyle>
            <a:lvl1pPr marL="342900" indent="-342900">
              <a:buFont typeface="Arial" charset="0"/>
              <a:buChar char="•"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l-SI" dirty="0"/>
              <a:t>Kliknite za urejanje besedila</a:t>
            </a:r>
          </a:p>
        </p:txBody>
      </p:sp>
    </p:spTree>
    <p:extLst>
      <p:ext uri="{BB962C8B-B14F-4D97-AF65-F5344CB8AC3E}">
        <p14:creationId xmlns:p14="http://schemas.microsoft.com/office/powerpoint/2010/main" val="121390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mesna naslovna st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251520" y="2276872"/>
            <a:ext cx="8640960" cy="648072"/>
          </a:xfrm>
        </p:spPr>
        <p:txBody>
          <a:bodyPr anchor="t" anchorCtr="0"/>
          <a:lstStyle>
            <a:lvl1pPr algn="ctr">
              <a:defRPr b="0">
                <a:solidFill>
                  <a:schemeClr val="accent1"/>
                </a:solidFill>
              </a:defRPr>
            </a:lvl1pPr>
          </a:lstStyle>
          <a:p>
            <a:r>
              <a:rPr lang="sl-SI"/>
              <a:t>NASLOV POGLAVJA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2996952"/>
            <a:ext cx="7886700" cy="957080"/>
          </a:xfrm>
        </p:spPr>
        <p:txBody>
          <a:bodyPr>
            <a:normAutofit/>
          </a:bodyPr>
          <a:lstStyle>
            <a:lvl1pPr marL="0" indent="0" algn="ctr">
              <a:buNone/>
              <a:defRPr sz="2600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l-SI" dirty="0"/>
              <a:t>Podnaslov</a:t>
            </a:r>
          </a:p>
        </p:txBody>
      </p:sp>
    </p:spTree>
    <p:extLst>
      <p:ext uri="{BB962C8B-B14F-4D97-AF65-F5344CB8AC3E}">
        <p14:creationId xmlns:p14="http://schemas.microsoft.com/office/powerpoint/2010/main" val="101331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354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628650" y="548680"/>
            <a:ext cx="7886700" cy="88855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l-SI" dirty="0"/>
              <a:t>KLIKNITE ZA UREJANJE NASLOVA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28650" y="1437234"/>
            <a:ext cx="7886700" cy="43924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Slika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774" y="6093296"/>
            <a:ext cx="3618452" cy="46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031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accent1"/>
          </a:solidFill>
          <a:latin typeface="Verdana" charset="0"/>
          <a:ea typeface="Verdana" charset="0"/>
          <a:cs typeface="Verdana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98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98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98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98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98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98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98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98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1700">
          <a:solidFill>
            <a:schemeClr val="bg2">
              <a:lumMod val="75000"/>
            </a:schemeClr>
          </a:solidFill>
          <a:latin typeface="Verdana" charset="0"/>
          <a:ea typeface="Verdana" charset="0"/>
          <a:cs typeface="Verdana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bg2">
              <a:lumMod val="75000"/>
            </a:schemeClr>
          </a:solidFill>
          <a:latin typeface="Verdana" charset="0"/>
          <a:ea typeface="Verdana" charset="0"/>
          <a:cs typeface="Verdana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bg2">
              <a:lumMod val="75000"/>
            </a:schemeClr>
          </a:solidFill>
          <a:latin typeface="Verdana" charset="0"/>
          <a:ea typeface="Verdana" charset="0"/>
          <a:cs typeface="Verdana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200">
          <a:solidFill>
            <a:schemeClr val="bg2">
              <a:lumMod val="75000"/>
            </a:schemeClr>
          </a:solidFill>
          <a:latin typeface="Verdana" charset="0"/>
          <a:ea typeface="Verdana" charset="0"/>
          <a:cs typeface="Verdana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bg2">
              <a:lumMod val="75000"/>
            </a:schemeClr>
          </a:solidFill>
          <a:latin typeface="Verdana" charset="0"/>
          <a:ea typeface="Verdana" charset="0"/>
          <a:cs typeface="Verdana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825" y="2280297"/>
            <a:ext cx="8642350" cy="716655"/>
          </a:xfrm>
        </p:spPr>
        <p:txBody>
          <a:bodyPr/>
          <a:lstStyle/>
          <a:p>
            <a:r>
              <a:rPr lang="sl-SI" dirty="0" smtClean="0">
                <a:solidFill>
                  <a:schemeClr val="accent2"/>
                </a:solidFill>
              </a:rPr>
              <a:t>Šolsko leto 2025/2026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0825" y="2937602"/>
            <a:ext cx="8642349" cy="386813"/>
          </a:xfrm>
        </p:spPr>
        <p:txBody>
          <a:bodyPr>
            <a:normAutofit/>
          </a:bodyPr>
          <a:lstStyle/>
          <a:p>
            <a:r>
              <a:rPr lang="sl-SI" sz="2000" dirty="0" smtClean="0">
                <a:solidFill>
                  <a:schemeClr val="accent1"/>
                </a:solidFill>
              </a:rPr>
              <a:t>Oddelek za predšolsko vzgojo in izobraževanje</a:t>
            </a:r>
            <a:endParaRPr lang="en-US" sz="2000" dirty="0">
              <a:solidFill>
                <a:schemeClr val="accent1"/>
              </a:solidFill>
            </a:endParaRPr>
          </a:p>
          <a:p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6" name="Text Box 31"/>
          <p:cNvSpPr txBox="1">
            <a:spLocks noChangeArrowheads="1"/>
          </p:cNvSpPr>
          <p:nvPr/>
        </p:nvSpPr>
        <p:spPr bwMode="auto">
          <a:xfrm>
            <a:off x="250825" y="3789040"/>
            <a:ext cx="86423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sl-SI" sz="1200" b="1" dirty="0" smtClean="0">
                <a:solidFill>
                  <a:schemeClr val="accent1"/>
                </a:solidFill>
                <a:latin typeface="Verdana" charset="0"/>
                <a:ea typeface="Verdana" charset="0"/>
                <a:cs typeface="Verdana" charset="0"/>
              </a:rPr>
              <a:t>Ljubljana</a:t>
            </a:r>
            <a:r>
              <a:rPr lang="en-US" altLang="sl-SI" sz="1200" b="1" dirty="0">
                <a:solidFill>
                  <a:schemeClr val="accent1"/>
                </a:solidFill>
                <a:latin typeface="Verdana" charset="0"/>
                <a:ea typeface="Verdana" charset="0"/>
                <a:cs typeface="Verdana" charset="0"/>
              </a:rPr>
              <a:t>, </a:t>
            </a:r>
            <a:r>
              <a:rPr lang="sl-SI" altLang="sl-SI" sz="1200" b="1" dirty="0" smtClean="0">
                <a:solidFill>
                  <a:schemeClr val="accent1"/>
                </a:solidFill>
                <a:latin typeface="Verdana" charset="0"/>
                <a:ea typeface="Verdana" charset="0"/>
                <a:cs typeface="Verdana" charset="0"/>
              </a:rPr>
              <a:t>09. 09.</a:t>
            </a:r>
            <a:r>
              <a:rPr lang="en-US" altLang="sl-SI" sz="1200" b="1" dirty="0" smtClean="0">
                <a:solidFill>
                  <a:schemeClr val="accent1"/>
                </a:solidFill>
                <a:latin typeface="Verdana" charset="0"/>
                <a:ea typeface="Verdana" charset="0"/>
                <a:cs typeface="Verdana" charset="0"/>
              </a:rPr>
              <a:t> 20</a:t>
            </a:r>
            <a:r>
              <a:rPr lang="sl-SI" altLang="sl-SI" sz="1200" b="1" dirty="0" smtClean="0">
                <a:solidFill>
                  <a:schemeClr val="accent1"/>
                </a:solidFill>
                <a:latin typeface="Verdana" charset="0"/>
                <a:ea typeface="Verdana" charset="0"/>
                <a:cs typeface="Verdana" charset="0"/>
              </a:rPr>
              <a:t>25</a:t>
            </a:r>
            <a:endParaRPr lang="en-US" altLang="sl-SI" sz="1200" b="1" dirty="0">
              <a:solidFill>
                <a:schemeClr val="accent1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819" y="5949280"/>
            <a:ext cx="3240360" cy="41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675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2500" b="1" dirty="0" smtClean="0"/>
              <a:t>JAVNI VRTCI MOL</a:t>
            </a:r>
            <a:endParaRPr lang="en-US" sz="25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8650" y="1509242"/>
            <a:ext cx="7886700" cy="3673475"/>
          </a:xfrm>
        </p:spPr>
        <p:txBody>
          <a:bodyPr>
            <a:normAutofit fontScale="92500" lnSpcReduction="20000"/>
          </a:bodyPr>
          <a:lstStyle/>
          <a:p>
            <a:r>
              <a:rPr lang="sl-SI" sz="1400" dirty="0"/>
              <a:t>V šolskem letu 2025/2026 bo v ljubljanske javne vrtce vključenih </a:t>
            </a:r>
            <a:r>
              <a:rPr lang="sl-SI" sz="1400" b="1" dirty="0"/>
              <a:t>12.281</a:t>
            </a:r>
            <a:r>
              <a:rPr lang="sl-SI" sz="1400" dirty="0"/>
              <a:t> otrok.</a:t>
            </a:r>
            <a:r>
              <a:rPr lang="en-US" sz="1400" dirty="0"/>
              <a:t/>
            </a:r>
            <a:br>
              <a:rPr lang="en-US" sz="1400" dirty="0"/>
            </a:br>
            <a:endParaRPr lang="en-US" sz="1400" dirty="0"/>
          </a:p>
          <a:p>
            <a:r>
              <a:rPr lang="sl-SI" sz="1400" b="1" dirty="0" smtClean="0"/>
              <a:t>2.442</a:t>
            </a:r>
            <a:r>
              <a:rPr lang="sl-SI" sz="1400" dirty="0" smtClean="0"/>
              <a:t> vlog za vpis otrok v šolsko leto 2025/2026. Od tega: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1400" dirty="0" smtClean="0"/>
              <a:t>2.118 vlog za prvo starostno obdobje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1400" dirty="0" smtClean="0"/>
              <a:t>324 vlog za drugo starostno obdobje</a:t>
            </a:r>
            <a:endParaRPr lang="en-US" sz="1400" dirty="0"/>
          </a:p>
          <a:p>
            <a:endParaRPr lang="en-US" sz="1400" dirty="0"/>
          </a:p>
          <a:p>
            <a:r>
              <a:rPr lang="sl-SI" sz="1400" dirty="0" smtClean="0"/>
              <a:t>11. 08. 2025 je bilo </a:t>
            </a:r>
            <a:r>
              <a:rPr lang="sl-SI" sz="1400" b="1" dirty="0" smtClean="0"/>
              <a:t>28 čakajočih otrok </a:t>
            </a:r>
            <a:r>
              <a:rPr lang="sl-SI" sz="1400" dirty="0" smtClean="0"/>
              <a:t>(25 za prvo starostno obdobje in 3 za drugo starostno obdobje).</a:t>
            </a:r>
          </a:p>
          <a:p>
            <a:endParaRPr lang="sl-SI" sz="1400" dirty="0"/>
          </a:p>
          <a:p>
            <a:r>
              <a:rPr lang="sl-SI" sz="1400" b="1" dirty="0" smtClean="0"/>
              <a:t>Število oddelkov </a:t>
            </a:r>
            <a:r>
              <a:rPr lang="sl-SI" sz="1400" dirty="0" smtClean="0"/>
              <a:t>v šolskem letu 2025/2026: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400" dirty="0" smtClean="0"/>
              <a:t>1. 9. 2025: </a:t>
            </a:r>
            <a:r>
              <a:rPr lang="sl-SI" sz="1400" b="1" dirty="0" smtClean="0"/>
              <a:t>736</a:t>
            </a:r>
            <a:endParaRPr lang="sl-SI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400" dirty="0" smtClean="0"/>
              <a:t>1. 3. 2026: </a:t>
            </a:r>
            <a:r>
              <a:rPr lang="sl-SI" sz="1400" b="1" dirty="0" smtClean="0"/>
              <a:t>739</a:t>
            </a:r>
            <a:r>
              <a:rPr lang="sl-SI" sz="1400" dirty="0"/>
              <a:t> </a:t>
            </a:r>
            <a:r>
              <a:rPr lang="sl-SI" sz="1400" dirty="0" smtClean="0"/>
              <a:t>(</a:t>
            </a:r>
            <a:r>
              <a:rPr lang="sl-SI" sz="1400" dirty="0" smtClean="0"/>
              <a:t>Vrtcu Galjevica - 3 </a:t>
            </a:r>
            <a:r>
              <a:rPr lang="sl-SI" sz="1400" dirty="0"/>
              <a:t>novi oddelki, od tega en razvojni </a:t>
            </a:r>
            <a:r>
              <a:rPr lang="sl-SI" sz="1400" dirty="0" smtClean="0"/>
              <a:t>oddelek)</a:t>
            </a:r>
          </a:p>
          <a:p>
            <a:endParaRPr lang="sl-SI" sz="1400" dirty="0"/>
          </a:p>
          <a:p>
            <a:r>
              <a:rPr lang="sl-SI" sz="1400" dirty="0" smtClean="0"/>
              <a:t>To pomeni 18 oziroma 21 oddelkov manj kot lansko leto.</a:t>
            </a:r>
            <a:endParaRPr lang="sl-SI" sz="1400" dirty="0" smtClean="0"/>
          </a:p>
          <a:p>
            <a:endParaRPr lang="sl-SI" sz="1400" dirty="0"/>
          </a:p>
          <a:p>
            <a:r>
              <a:rPr lang="sl-SI" sz="1400" dirty="0"/>
              <a:t>Glede na trenutno razpoložljivost 178 prostih mest v vseh programih ocenjujemo, </a:t>
            </a:r>
            <a:r>
              <a:rPr lang="sl-SI" sz="1400" b="1" dirty="0"/>
              <a:t>da bodo v vrtec sprejeti vsi otroci</a:t>
            </a:r>
            <a:r>
              <a:rPr lang="sl-SI" sz="1400" dirty="0"/>
              <a:t>, razen če starši želijo otroka vpisati v točno določen vrtec oziroma enoto vrtca</a:t>
            </a:r>
            <a:r>
              <a:rPr lang="sl-SI" sz="1400" dirty="0" smtClean="0"/>
              <a:t>.</a:t>
            </a:r>
            <a:endParaRPr lang="sl-SI" sz="14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820" y="6053709"/>
            <a:ext cx="3240360" cy="41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493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2500" b="1" dirty="0" smtClean="0"/>
              <a:t>ŠTEVILO VRTCEV, OTROK IN ODDELKOV V VRTCIH MOL V OBDOBJU 2006-2025</a:t>
            </a:r>
            <a:endParaRPr lang="sl-SI" sz="2500" b="1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61" y="2132856"/>
            <a:ext cx="8097012" cy="31634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5280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6359" y="620688"/>
            <a:ext cx="7901815" cy="888554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accent1"/>
                </a:solidFill>
                <a:latin typeface="Verdana" charset="0"/>
                <a:ea typeface="Verdana" charset="0"/>
                <a:cs typeface="Verdana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9pPr>
          </a:lstStyle>
          <a:p>
            <a:pPr algn="ctr"/>
            <a:r>
              <a:rPr lang="sl-SI" sz="2500" b="1" kern="0" dirty="0" smtClean="0"/>
              <a:t>OTROCI S POSEBNIMI POTREBAMI V JAVNIH VRTCIH MOL</a:t>
            </a:r>
            <a:endParaRPr lang="en-US" sz="2500" b="1" kern="0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659779" y="1772816"/>
            <a:ext cx="7891612" cy="415200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7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sl-SI" sz="1300" kern="0" dirty="0" smtClean="0"/>
              <a:t>Delež otrok s posebnimi potrebami:</a:t>
            </a:r>
          </a:p>
          <a:p>
            <a:r>
              <a:rPr lang="sl-SI" sz="1300" kern="0" dirty="0" smtClean="0"/>
              <a:t>2009		1,7%</a:t>
            </a:r>
          </a:p>
          <a:p>
            <a:r>
              <a:rPr lang="sl-SI" sz="1300" kern="0" dirty="0" smtClean="0"/>
              <a:t>2025		7,9%</a:t>
            </a:r>
          </a:p>
          <a:p>
            <a:pPr marL="0" indent="0">
              <a:buFontTx/>
              <a:buNone/>
            </a:pPr>
            <a:endParaRPr lang="sl-SI" sz="1300" kern="0" dirty="0" smtClean="0"/>
          </a:p>
          <a:p>
            <a:pPr marL="0" indent="0">
              <a:buFontTx/>
              <a:buNone/>
            </a:pPr>
            <a:r>
              <a:rPr lang="sl-SI" sz="1300" kern="0" dirty="0" smtClean="0"/>
              <a:t>Zaposlovanje specializiranega kadra:</a:t>
            </a:r>
          </a:p>
          <a:p>
            <a:r>
              <a:rPr lang="sl-SI" sz="1300" kern="0" dirty="0" smtClean="0"/>
              <a:t>2009		Vzgojitelji za zgodnjo obravnavo		19,5</a:t>
            </a:r>
          </a:p>
          <a:p>
            <a:pPr marL="457200" lvl="1" indent="0">
              <a:buNone/>
            </a:pPr>
            <a:r>
              <a:rPr lang="sl-SI" sz="1300" kern="0" dirty="0" smtClean="0"/>
              <a:t>		Spremljevalci			14</a:t>
            </a:r>
          </a:p>
          <a:p>
            <a:pPr marL="457200" lvl="1" indent="0">
              <a:buNone/>
            </a:pPr>
            <a:endParaRPr lang="sl-SI" sz="1300" kern="0" dirty="0" smtClean="0"/>
          </a:p>
          <a:p>
            <a:r>
              <a:rPr lang="sl-SI" sz="1300" kern="0" dirty="0" smtClean="0"/>
              <a:t>2025		Vzgojitelji za zgodnjo obravnavo		50,3</a:t>
            </a:r>
          </a:p>
          <a:p>
            <a:pPr marL="457200" lvl="1" indent="0">
              <a:buNone/>
            </a:pPr>
            <a:r>
              <a:rPr lang="sl-SI" sz="1300" kern="0" dirty="0" smtClean="0"/>
              <a:t>		Spremljevalci			110</a:t>
            </a:r>
          </a:p>
          <a:p>
            <a:pPr lvl="1"/>
            <a:endParaRPr lang="sl-SI" sz="1300" kern="0" dirty="0" smtClean="0"/>
          </a:p>
          <a:p>
            <a:pPr marL="0" indent="0">
              <a:buFontTx/>
              <a:buNone/>
            </a:pPr>
            <a:r>
              <a:rPr lang="sl-SI" sz="1300" kern="0" dirty="0" smtClean="0"/>
              <a:t>Število razvojnih oddelkov:</a:t>
            </a:r>
          </a:p>
          <a:p>
            <a:r>
              <a:rPr lang="sl-SI" sz="1300" kern="0" dirty="0" smtClean="0"/>
              <a:t>2009		8</a:t>
            </a:r>
          </a:p>
          <a:p>
            <a:r>
              <a:rPr lang="sl-SI" sz="1300" kern="0" dirty="0" smtClean="0"/>
              <a:t>2025		18/19 (1. 3. 2026 – Vrtec Galjevica)</a:t>
            </a:r>
          </a:p>
          <a:p>
            <a:pPr marL="0" indent="0">
              <a:buFontTx/>
              <a:buNone/>
            </a:pPr>
            <a:endParaRPr lang="en-US" sz="1300" kern="0" dirty="0"/>
          </a:p>
        </p:txBody>
      </p:sp>
    </p:spTree>
    <p:extLst>
      <p:ext uri="{BB962C8B-B14F-4D97-AF65-F5344CB8AC3E}">
        <p14:creationId xmlns:p14="http://schemas.microsoft.com/office/powerpoint/2010/main" val="1125313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620688"/>
            <a:ext cx="7886700" cy="888554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accent1"/>
                </a:solidFill>
                <a:latin typeface="Verdana" charset="0"/>
                <a:ea typeface="Verdana" charset="0"/>
                <a:cs typeface="Verdana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9pPr>
          </a:lstStyle>
          <a:p>
            <a:pPr algn="ctr"/>
            <a:r>
              <a:rPr lang="sl-SI" sz="2500" b="1" kern="0" dirty="0" smtClean="0"/>
              <a:t>OSNOVNE ŠOLE MOL</a:t>
            </a:r>
            <a:endParaRPr lang="en-US" sz="2500" b="1" kern="0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628650" y="1509242"/>
            <a:ext cx="7886700" cy="367347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7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sl-SI" sz="1300" kern="0" dirty="0" smtClean="0"/>
              <a:t>V šolskem letu 2025/2026 bo v ljubljanske javne osnovne šole vključenih </a:t>
            </a:r>
            <a:r>
              <a:rPr lang="sl-SI" sz="1300" b="1" kern="0" dirty="0"/>
              <a:t>24.497 </a:t>
            </a:r>
            <a:r>
              <a:rPr lang="sl-SI" sz="1300" kern="0" dirty="0" smtClean="0"/>
              <a:t>osnovnošolcev v</a:t>
            </a:r>
            <a:r>
              <a:rPr lang="sl-SI" sz="1300" b="1" kern="0" dirty="0" smtClean="0"/>
              <a:t> 1.103</a:t>
            </a:r>
            <a:r>
              <a:rPr lang="sl-SI" sz="1300" b="1" kern="0" dirty="0"/>
              <a:t> </a:t>
            </a:r>
            <a:r>
              <a:rPr lang="sl-SI" sz="1300" kern="0" dirty="0" smtClean="0"/>
              <a:t>oddelkih.</a:t>
            </a:r>
          </a:p>
          <a:p>
            <a:pPr marL="0" indent="0">
              <a:buNone/>
            </a:pPr>
            <a:endParaRPr lang="sl-SI" sz="1300" kern="0" dirty="0"/>
          </a:p>
          <a:p>
            <a:pPr marL="0" indent="0">
              <a:buNone/>
            </a:pPr>
            <a:r>
              <a:rPr lang="sl-SI" sz="1300" kern="0" dirty="0" smtClean="0"/>
              <a:t>To pomeni </a:t>
            </a:r>
            <a:r>
              <a:rPr lang="sl-SI" sz="1300" b="1" kern="0" dirty="0" smtClean="0"/>
              <a:t>448</a:t>
            </a:r>
            <a:r>
              <a:rPr lang="sl-SI" sz="1300" kern="0" dirty="0" smtClean="0"/>
              <a:t> učencev in </a:t>
            </a:r>
            <a:r>
              <a:rPr lang="sl-SI" sz="1300" b="1" kern="0" dirty="0" smtClean="0"/>
              <a:t>2 </a:t>
            </a:r>
            <a:r>
              <a:rPr lang="sl-SI" sz="1300" kern="0" dirty="0" smtClean="0"/>
              <a:t>oddelka manj kot v preteklem šolskem letu.</a:t>
            </a:r>
          </a:p>
          <a:p>
            <a:pPr marL="0" indent="0">
              <a:buNone/>
            </a:pPr>
            <a:endParaRPr lang="sl-SI" sz="1300" kern="0" dirty="0" smtClean="0"/>
          </a:p>
          <a:p>
            <a:pPr marL="0" indent="0">
              <a:buNone/>
            </a:pPr>
            <a:r>
              <a:rPr lang="sl-SI" sz="1300" kern="0" dirty="0"/>
              <a:t>Povprečno število učencev v oddelku javnih šol je v </a:t>
            </a:r>
            <a:r>
              <a:rPr lang="sl-SI" sz="1300" b="1" kern="0" dirty="0"/>
              <a:t>22,21</a:t>
            </a:r>
            <a:r>
              <a:rPr lang="sl-SI" sz="1300" kern="0" dirty="0" smtClean="0"/>
              <a:t>.</a:t>
            </a:r>
          </a:p>
          <a:p>
            <a:pPr marL="0" indent="0">
              <a:buNone/>
            </a:pPr>
            <a:endParaRPr lang="sl-SI" sz="1300" kern="0" dirty="0"/>
          </a:p>
          <a:p>
            <a:pPr marL="0" indent="0">
              <a:buNone/>
            </a:pPr>
            <a:endParaRPr lang="sl-SI" sz="1300" kern="0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917026"/>
              </p:ext>
            </p:extLst>
          </p:nvPr>
        </p:nvGraphicFramePr>
        <p:xfrm>
          <a:off x="1475656" y="3513937"/>
          <a:ext cx="5918200" cy="1668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300">
                  <a:extLst>
                    <a:ext uri="{9D8B030D-6E8A-4147-A177-3AD203B41FA5}">
                      <a16:colId xmlns:a16="http://schemas.microsoft.com/office/drawing/2014/main" val="3138242343"/>
                    </a:ext>
                  </a:extLst>
                </a:gridCol>
                <a:gridCol w="858520">
                  <a:extLst>
                    <a:ext uri="{9D8B030D-6E8A-4147-A177-3AD203B41FA5}">
                      <a16:colId xmlns:a16="http://schemas.microsoft.com/office/drawing/2014/main" val="1378307854"/>
                    </a:ext>
                  </a:extLst>
                </a:gridCol>
                <a:gridCol w="932180">
                  <a:extLst>
                    <a:ext uri="{9D8B030D-6E8A-4147-A177-3AD203B41FA5}">
                      <a16:colId xmlns:a16="http://schemas.microsoft.com/office/drawing/2014/main" val="3414039580"/>
                    </a:ext>
                  </a:extLst>
                </a:gridCol>
                <a:gridCol w="724535">
                  <a:extLst>
                    <a:ext uri="{9D8B030D-6E8A-4147-A177-3AD203B41FA5}">
                      <a16:colId xmlns:a16="http://schemas.microsoft.com/office/drawing/2014/main" val="2209531233"/>
                    </a:ext>
                  </a:extLst>
                </a:gridCol>
                <a:gridCol w="786765">
                  <a:extLst>
                    <a:ext uri="{9D8B030D-6E8A-4147-A177-3AD203B41FA5}">
                      <a16:colId xmlns:a16="http://schemas.microsoft.com/office/drawing/2014/main" val="1628044784"/>
                    </a:ext>
                  </a:extLst>
                </a:gridCol>
                <a:gridCol w="773430">
                  <a:extLst>
                    <a:ext uri="{9D8B030D-6E8A-4147-A177-3AD203B41FA5}">
                      <a16:colId xmlns:a16="http://schemas.microsoft.com/office/drawing/2014/main" val="3635689203"/>
                    </a:ext>
                  </a:extLst>
                </a:gridCol>
                <a:gridCol w="839470">
                  <a:extLst>
                    <a:ext uri="{9D8B030D-6E8A-4147-A177-3AD203B41FA5}">
                      <a16:colId xmlns:a16="http://schemas.microsoft.com/office/drawing/2014/main" val="21478276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šolsko leto 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2024/25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2025/26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RAZLIKA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7542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št. učencev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št. oddelkov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št. učencev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št. oddelkov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št. učencev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št. oddelkov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31967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javne šole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24945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1105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24497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1103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-448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-2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730282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zasebne šole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1216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53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1211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54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-5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99517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SKUPAJ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26161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1158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25708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1157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-453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-1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53368238"/>
                  </a:ext>
                </a:extLst>
              </a:tr>
              <a:tr h="190500">
                <a:tc gridSpan="7">
                  <a:txBody>
                    <a:bodyPr/>
                    <a:lstStyle/>
                    <a:p>
                      <a:pPr indent="47625" algn="just">
                        <a:spcAft>
                          <a:spcPts val="0"/>
                        </a:spcAft>
                      </a:pPr>
                      <a:r>
                        <a:rPr lang="sl-SI" sz="1200" u="sng" dirty="0">
                          <a:effectLst/>
                        </a:rPr>
                        <a:t>Tabela 2:</a:t>
                      </a:r>
                      <a:r>
                        <a:rPr lang="sl-SI" sz="1200" dirty="0">
                          <a:effectLst/>
                        </a:rPr>
                        <a:t> Število učencev in oddelkov v osnovnih šolah MOL ob začetku šolskega leta   2025/2026 (vir: OŠ MOL, avgust 2025)</a:t>
                      </a:r>
                      <a:endParaRPr lang="sl-SI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000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8576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620688"/>
            <a:ext cx="7886700" cy="888554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accent1"/>
                </a:solidFill>
                <a:latin typeface="Verdana" charset="0"/>
                <a:ea typeface="Verdana" charset="0"/>
                <a:cs typeface="Verdana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9pPr>
          </a:lstStyle>
          <a:p>
            <a:pPr algn="ctr"/>
            <a:r>
              <a:rPr lang="sl-SI" sz="2500" b="1" kern="0" dirty="0" smtClean="0"/>
              <a:t>PRVOŠOLCI IN PRVOŠOLKE</a:t>
            </a:r>
            <a:endParaRPr lang="en-US" sz="2500" b="1" kern="0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628650" y="1509242"/>
            <a:ext cx="7886700" cy="367347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7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sl-SI" sz="1300" kern="0" dirty="0" smtClean="0"/>
              <a:t>V šolskem letu 2025/2026 bo v ljubljanske javne osnovne šole vključenih </a:t>
            </a:r>
            <a:r>
              <a:rPr lang="sl-SI" sz="1300" b="1" kern="0" dirty="0"/>
              <a:t>2.517 </a:t>
            </a:r>
            <a:r>
              <a:rPr lang="sl-SI" sz="1300" kern="0" dirty="0" smtClean="0"/>
              <a:t>prvošolcev v</a:t>
            </a:r>
            <a:r>
              <a:rPr lang="sl-SI" sz="1300" b="1" kern="0" dirty="0" smtClean="0"/>
              <a:t> 117 </a:t>
            </a:r>
            <a:r>
              <a:rPr lang="sl-SI" sz="1300" kern="0" dirty="0" smtClean="0"/>
              <a:t>oddelkih.</a:t>
            </a:r>
          </a:p>
          <a:p>
            <a:pPr marL="0" indent="0">
              <a:buNone/>
            </a:pPr>
            <a:endParaRPr lang="sl-SI" sz="1300" kern="0" dirty="0"/>
          </a:p>
          <a:p>
            <a:pPr marL="0" indent="0">
              <a:buNone/>
            </a:pPr>
            <a:r>
              <a:rPr lang="sl-SI" sz="1300" kern="0" dirty="0" smtClean="0"/>
              <a:t>To pomeni </a:t>
            </a:r>
            <a:r>
              <a:rPr lang="sl-SI" sz="1300" b="1" kern="0" dirty="0" smtClean="0"/>
              <a:t>20</a:t>
            </a:r>
            <a:r>
              <a:rPr lang="sl-SI" sz="1300" kern="0" dirty="0" smtClean="0"/>
              <a:t> učencev več kot v preteklem šolskem letu, medtem ko število oddelkov ostaja enako.</a:t>
            </a:r>
          </a:p>
          <a:p>
            <a:pPr marL="0" indent="0">
              <a:buNone/>
            </a:pPr>
            <a:endParaRPr lang="sl-SI" sz="1300" kern="0" dirty="0" smtClean="0"/>
          </a:p>
          <a:p>
            <a:pPr marL="0" indent="0">
              <a:buNone/>
            </a:pPr>
            <a:r>
              <a:rPr lang="sl-SI" sz="1300" kern="0" dirty="0"/>
              <a:t>Povprečno število učencev v oddelku </a:t>
            </a:r>
            <a:r>
              <a:rPr lang="sl-SI" sz="1300" kern="0" dirty="0" smtClean="0"/>
              <a:t>1. razreda je </a:t>
            </a:r>
            <a:r>
              <a:rPr lang="sl-SI" sz="1300" kern="0" dirty="0"/>
              <a:t>v </a:t>
            </a:r>
            <a:r>
              <a:rPr lang="sl-SI" sz="1300" b="1" kern="0" dirty="0" smtClean="0"/>
              <a:t>21,5</a:t>
            </a:r>
            <a:r>
              <a:rPr lang="sl-SI" sz="1300" kern="0" dirty="0" smtClean="0"/>
              <a:t>.</a:t>
            </a:r>
          </a:p>
          <a:p>
            <a:pPr marL="0" indent="0">
              <a:buNone/>
            </a:pPr>
            <a:endParaRPr lang="sl-SI" sz="1300" kern="0" dirty="0"/>
          </a:p>
          <a:p>
            <a:pPr marL="0" indent="0">
              <a:buNone/>
            </a:pPr>
            <a:endParaRPr lang="sl-SI" sz="1300" kern="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347913"/>
              </p:ext>
            </p:extLst>
          </p:nvPr>
        </p:nvGraphicFramePr>
        <p:xfrm>
          <a:off x="1475656" y="3645024"/>
          <a:ext cx="5921375" cy="1668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838">
                  <a:extLst>
                    <a:ext uri="{9D8B030D-6E8A-4147-A177-3AD203B41FA5}">
                      <a16:colId xmlns:a16="http://schemas.microsoft.com/office/drawing/2014/main" val="2163774531"/>
                    </a:ext>
                  </a:extLst>
                </a:gridCol>
                <a:gridCol w="858981">
                  <a:extLst>
                    <a:ext uri="{9D8B030D-6E8A-4147-A177-3AD203B41FA5}">
                      <a16:colId xmlns:a16="http://schemas.microsoft.com/office/drawing/2014/main" val="2239517334"/>
                    </a:ext>
                  </a:extLst>
                </a:gridCol>
                <a:gridCol w="932680">
                  <a:extLst>
                    <a:ext uri="{9D8B030D-6E8A-4147-A177-3AD203B41FA5}">
                      <a16:colId xmlns:a16="http://schemas.microsoft.com/office/drawing/2014/main" val="3001120692"/>
                    </a:ext>
                  </a:extLst>
                </a:gridCol>
                <a:gridCol w="724924">
                  <a:extLst>
                    <a:ext uri="{9D8B030D-6E8A-4147-A177-3AD203B41FA5}">
                      <a16:colId xmlns:a16="http://schemas.microsoft.com/office/drawing/2014/main" val="1757000106"/>
                    </a:ext>
                  </a:extLst>
                </a:gridCol>
                <a:gridCol w="787187">
                  <a:extLst>
                    <a:ext uri="{9D8B030D-6E8A-4147-A177-3AD203B41FA5}">
                      <a16:colId xmlns:a16="http://schemas.microsoft.com/office/drawing/2014/main" val="4062872597"/>
                    </a:ext>
                  </a:extLst>
                </a:gridCol>
                <a:gridCol w="773845">
                  <a:extLst>
                    <a:ext uri="{9D8B030D-6E8A-4147-A177-3AD203B41FA5}">
                      <a16:colId xmlns:a16="http://schemas.microsoft.com/office/drawing/2014/main" val="1888160568"/>
                    </a:ext>
                  </a:extLst>
                </a:gridCol>
                <a:gridCol w="839920">
                  <a:extLst>
                    <a:ext uri="{9D8B030D-6E8A-4147-A177-3AD203B41FA5}">
                      <a16:colId xmlns:a16="http://schemas.microsoft.com/office/drawing/2014/main" val="298171557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šolsko leto 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2024/25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2025/26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RAZLIKA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98221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št. učencev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št. oddelkov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št. učencev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št. oddelkov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št. učencev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št. oddelkov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05764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javne šole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2497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117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2517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117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20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0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735891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zasebne šole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138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7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137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6,5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-1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-0,5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161052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SKUPAJ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2635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124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2654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123,5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19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-0,5</a:t>
                      </a:r>
                      <a:endParaRPr lang="sl-SI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52562962"/>
                  </a:ext>
                </a:extLst>
              </a:tr>
              <a:tr h="0"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l-SI" sz="1200" u="sng" dirty="0">
                          <a:effectLst/>
                        </a:rPr>
                        <a:t>Tabela 3: </a:t>
                      </a:r>
                      <a:r>
                        <a:rPr lang="sl-SI" sz="1200" dirty="0">
                          <a:effectLst/>
                        </a:rPr>
                        <a:t>Število učencev in oddelkov 1. razreda v javnih osnovnih šolah MOL ob začetku šolskega leta 2025/2026 (vir: OŠ MOL, avgust 2025)</a:t>
                      </a:r>
                      <a:endParaRPr lang="sl-SI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504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315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620688"/>
            <a:ext cx="7886700" cy="888554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accent1"/>
                </a:solidFill>
                <a:latin typeface="Verdana" charset="0"/>
                <a:ea typeface="Verdana" charset="0"/>
                <a:cs typeface="Verdana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98" charset="-128"/>
              </a:defRPr>
            </a:lvl9pPr>
          </a:lstStyle>
          <a:p>
            <a:pPr algn="ctr"/>
            <a:r>
              <a:rPr lang="sl-SI" sz="2000" b="1" kern="0" dirty="0" smtClean="0"/>
              <a:t>REALIZACIJA PRORAČUNA MOL NA PODROČJU PREDŠOLSKE VZGOJE IN IZOBRAŽEVANJA</a:t>
            </a:r>
            <a:endParaRPr lang="en-US" sz="2000" b="1" kern="0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628650" y="1509242"/>
            <a:ext cx="7886700" cy="367347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7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endParaRPr lang="sl-SI" sz="1300" kern="0" dirty="0" smtClean="0"/>
          </a:p>
          <a:p>
            <a:pPr marL="0" indent="0">
              <a:buNone/>
            </a:pPr>
            <a:endParaRPr lang="sl-SI" sz="1300" kern="0" dirty="0"/>
          </a:p>
          <a:p>
            <a:pPr marL="0" indent="0">
              <a:buNone/>
            </a:pPr>
            <a:endParaRPr lang="sl-SI" sz="1300" kern="0" dirty="0" smtClean="0"/>
          </a:p>
          <a:p>
            <a:pPr marL="0" indent="0">
              <a:buNone/>
            </a:pPr>
            <a:r>
              <a:rPr lang="sl-SI" sz="1300" kern="0" dirty="0" smtClean="0"/>
              <a:t>Od </a:t>
            </a:r>
            <a:r>
              <a:rPr lang="sl-SI" sz="1300" kern="0" dirty="0"/>
              <a:t>leta 2006 do 2025 smo za področje predšolske vzgoje in izobraževanja namenili </a:t>
            </a:r>
            <a:r>
              <a:rPr lang="sl-SI" sz="1300" b="1" kern="0" dirty="0"/>
              <a:t>1.739.807.223 </a:t>
            </a:r>
            <a:r>
              <a:rPr lang="sl-SI" sz="1300" b="1" kern="0" dirty="0" smtClean="0"/>
              <a:t>EUR</a:t>
            </a:r>
            <a:r>
              <a:rPr lang="sl-SI" sz="1300" kern="0" dirty="0" smtClean="0"/>
              <a:t>.</a:t>
            </a:r>
          </a:p>
          <a:p>
            <a:pPr marL="0" indent="0">
              <a:buNone/>
            </a:pPr>
            <a:endParaRPr lang="sl-SI" sz="1300" kern="0" dirty="0"/>
          </a:p>
          <a:p>
            <a:pPr marL="0" indent="0">
              <a:buNone/>
            </a:pPr>
            <a:r>
              <a:rPr lang="sl-SI" sz="1300" kern="0" dirty="0" smtClean="0"/>
              <a:t>Od </a:t>
            </a:r>
            <a:r>
              <a:rPr lang="sl-SI" sz="1300" kern="0" dirty="0"/>
              <a:t>tega </a:t>
            </a:r>
            <a:r>
              <a:rPr lang="sl-SI" sz="1300" b="1" kern="0" dirty="0"/>
              <a:t>465.527.811 EUR </a:t>
            </a:r>
            <a:r>
              <a:rPr lang="sl-SI" sz="1300" kern="0" dirty="0"/>
              <a:t>za investicije in investicijsko </a:t>
            </a:r>
            <a:r>
              <a:rPr lang="sl-SI" sz="1300" kern="0" dirty="0" smtClean="0"/>
              <a:t>vzdrževanje.</a:t>
            </a:r>
          </a:p>
          <a:p>
            <a:pPr marL="0" indent="0">
              <a:buNone/>
            </a:pPr>
            <a:endParaRPr lang="sl-SI" sz="1300" kern="0" dirty="0"/>
          </a:p>
          <a:p>
            <a:pPr marL="0" indent="0">
              <a:buNone/>
            </a:pPr>
            <a:r>
              <a:rPr lang="sl-SI" sz="1300" kern="0" dirty="0" smtClean="0"/>
              <a:t>Od tega </a:t>
            </a:r>
            <a:r>
              <a:rPr lang="sl-SI" sz="1300" b="1" kern="0" dirty="0"/>
              <a:t>25.413.312 EUR </a:t>
            </a:r>
            <a:r>
              <a:rPr lang="sl-SI" sz="1300" kern="0" dirty="0" smtClean="0"/>
              <a:t>pridobljenih nepovratnih </a:t>
            </a:r>
            <a:r>
              <a:rPr lang="sl-SI" sz="1300" kern="0" dirty="0"/>
              <a:t>sredstev</a:t>
            </a:r>
            <a:r>
              <a:rPr lang="sl-SI" sz="1300" kern="0" dirty="0" smtClean="0"/>
              <a:t>.</a:t>
            </a:r>
            <a:endParaRPr lang="sl-SI" sz="1300" kern="0" dirty="0"/>
          </a:p>
        </p:txBody>
      </p:sp>
    </p:spTree>
    <p:extLst>
      <p:ext uri="{BB962C8B-B14F-4D97-AF65-F5344CB8AC3E}">
        <p14:creationId xmlns:p14="http://schemas.microsoft.com/office/powerpoint/2010/main" val="2467363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332656"/>
            <a:ext cx="5513923" cy="603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528785"/>
      </p:ext>
    </p:extLst>
  </p:cSld>
  <p:clrMapOvr>
    <a:masterClrMapping/>
  </p:clrMapOvr>
</p:sld>
</file>

<file path=ppt/theme/theme1.xml><?xml version="1.0" encoding="utf-8"?>
<a:theme xmlns:a="http://schemas.openxmlformats.org/drawingml/2006/main" name="MOL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14A09B"/>
      </a:accent1>
      <a:accent2>
        <a:srgbClr val="37AA32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9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9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L" id="{FFD2C549-83C3-C841-A6B2-2FCE4DF1B5BE}" vid="{81CA517B-D9FD-8E43-97D4-237DE6277198}"/>
    </a:ext>
  </a:ext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901C2729EC3A944AEFCCE3B407F589B" ma:contentTypeVersion="2" ma:contentTypeDescription="Ustvari nov dokument." ma:contentTypeScope="" ma:versionID="ed8a871a835cce0f2f4610223fb94498">
  <xsd:schema xmlns:xsd="http://www.w3.org/2001/XMLSchema" xmlns:xs="http://www.w3.org/2001/XMLSchema" xmlns:p="http://schemas.microsoft.com/office/2006/metadata/properties" xmlns:ns2="fe1299b2-539c-4662-b6bf-459c2f5b247c" targetNamespace="http://schemas.microsoft.com/office/2006/metadata/properties" ma:root="true" ma:fieldsID="4f130cd7c3e5747eb89635ed7bb24e5b" ns2:_="">
    <xsd:import namespace="fe1299b2-539c-4662-b6bf-459c2f5b247c"/>
    <xsd:element name="properties">
      <xsd:complexType>
        <xsd:sequence>
          <xsd:element name="documentManagement">
            <xsd:complexType>
              <xsd:all>
                <xsd:element ref="ns2:Rang" minOccurs="0"/>
                <xsd:element ref="ns2:vRSTNI_x0020_R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1299b2-539c-4662-b6bf-459c2f5b247c" elementFormDefault="qualified">
    <xsd:import namespace="http://schemas.microsoft.com/office/2006/documentManagement/types"/>
    <xsd:import namespace="http://schemas.microsoft.com/office/infopath/2007/PartnerControls"/>
    <xsd:element name="Rang" ma:index="8" nillable="true" ma:displayName="Rang" ma:internalName="Rang">
      <xsd:simpleType>
        <xsd:restriction base="dms:Number"/>
      </xsd:simpleType>
    </xsd:element>
    <xsd:element name="vRSTNI_x0020_RED" ma:index="9" nillable="true" ma:displayName="vRSTNI RED" ma:decimals="0" ma:internalName="vRSTNI_x0020_RED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ang xmlns="fe1299b2-539c-4662-b6bf-459c2f5b247c" xsi:nil="true"/>
    <vRSTNI_x0020_RED xmlns="fe1299b2-539c-4662-b6bf-459c2f5b247c">12</vRSTNI_x0020_RED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CED923-E241-4B28-BF2B-5842DA7CAC5D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4FFB3198-584F-4442-80C2-7E2A78A8FB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1299b2-539c-4662-b6bf-459c2f5b24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90067A-4D47-45E8-8BE0-1982181D5FC0}">
  <ds:schemaRefs>
    <ds:schemaRef ds:uri="http://purl.org/dc/elements/1.1/"/>
    <ds:schemaRef ds:uri="http://schemas.microsoft.com/office/2006/metadata/properties"/>
    <ds:schemaRef ds:uri="fe1299b2-539c-4662-b6bf-459c2f5b247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051E56C9-5D93-492A-AEBC-AEA4B9725E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MOL</Template>
  <TotalTime>148</TotalTime>
  <Words>552</Words>
  <Application>Microsoft Office PowerPoint</Application>
  <PresentationFormat>Diaprojekcija na zaslonu (4:3)</PresentationFormat>
  <Paragraphs>121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MS PGothic</vt:lpstr>
      <vt:lpstr>Arial</vt:lpstr>
      <vt:lpstr>Times New Roman</vt:lpstr>
      <vt:lpstr>Verdana</vt:lpstr>
      <vt:lpstr>MOL</vt:lpstr>
      <vt:lpstr>Šolsko leto 2025/2026</vt:lpstr>
      <vt:lpstr>JAVNI VRTCI MOL</vt:lpstr>
      <vt:lpstr>ŠTEVILO VRTCEV, OTROK IN ODDELKOV V VRTCIH MOL V OBDOBJU 2006-2025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SPLOSNO MOL ZPE prezentacija SLO</dc:title>
  <dc:creator>Microsoft Office User</dc:creator>
  <cp:lastModifiedBy>Nina Smerkol</cp:lastModifiedBy>
  <cp:revision>50</cp:revision>
  <cp:lastPrinted>2015-12-22T10:40:14Z</cp:lastPrinted>
  <dcterms:created xsi:type="dcterms:W3CDTF">2015-12-21T08:24:52Z</dcterms:created>
  <dcterms:modified xsi:type="dcterms:W3CDTF">2025-09-04T09:37:36Z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ang">
    <vt:lpwstr>12.0000000000000</vt:lpwstr>
  </property>
  <property fmtid="{D5CDD505-2E9C-101B-9397-08002B2CF9AE}" pid="3" name="ContentType">
    <vt:lpwstr>Dokument</vt:lpwstr>
  </property>
  <property fmtid="{D5CDD505-2E9C-101B-9397-08002B2CF9AE}" pid="4" name="vRSTNI RED">
    <vt:lpwstr>12.0000000000000</vt:lpwstr>
  </property>
  <property fmtid="{D5CDD505-2E9C-101B-9397-08002B2CF9AE}" pid="5" name="ContentTypeId">
    <vt:lpwstr>0x0101000901C2729EC3A944AEFCCE3B407F589B</vt:lpwstr>
  </property>
</Properties>
</file>