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262" r:id="rId2"/>
    <p:sldId id="337" r:id="rId3"/>
    <p:sldId id="338" r:id="rId4"/>
    <p:sldId id="342" r:id="rId5"/>
    <p:sldId id="343" r:id="rId6"/>
    <p:sldId id="344" r:id="rId7"/>
    <p:sldId id="345" r:id="rId8"/>
    <p:sldId id="346" r:id="rId9"/>
    <p:sldId id="347" r:id="rId10"/>
    <p:sldId id="341" r:id="rId1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DD8729"/>
    <a:srgbClr val="FF7A00"/>
    <a:srgbClr val="AEA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6" autoAdjust="0"/>
    <p:restoredTop sz="94859" autoAdjust="0"/>
  </p:normalViewPr>
  <p:slideViewPr>
    <p:cSldViewPr>
      <p:cViewPr varScale="1">
        <p:scale>
          <a:sx n="78" d="100"/>
          <a:sy n="78" d="100"/>
        </p:scale>
        <p:origin x="1618" y="5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D96CB-29D0-4B1A-8FF3-E89F44AE9E69}" type="datetimeFigureOut">
              <a:rPr lang="sl-SI" smtClean="0"/>
              <a:t>20. 06. 2018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03618-4F74-4A4A-B2E5-1CC80D4D0B7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8516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12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12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12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126" charset="-128"/>
                <a:cs typeface="+mn-cs"/>
              </a:defRPr>
            </a:lvl1pPr>
          </a:lstStyle>
          <a:p>
            <a:pPr>
              <a:defRPr/>
            </a:pPr>
            <a:fld id="{AD8F455E-03D8-4869-B86E-A11E5A545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054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2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2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2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2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2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8A651F-C35A-4AD1-A406-E1AFA1C9A5E2}" type="slidenum">
              <a:rPr lang="en-US" smtClean="0">
                <a:ea typeface="ＭＳ Ｐゴシック" pitchFamily="34" charset="-128"/>
              </a:rPr>
              <a:pPr/>
              <a:t>1</a:t>
            </a:fld>
            <a:endParaRPr lang="en-US">
              <a:ea typeface="ＭＳ Ｐゴシック" pitchFamily="34" charset="-128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1EE02B-8891-4338-A23E-67AA47F43E37}" type="slidenum">
              <a:rPr lang="sl-SI" altLang="sl-SI"/>
              <a:pPr/>
              <a:t>10</a:t>
            </a:fld>
            <a:endParaRPr lang="sl-SI" altLang="sl-SI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EC126445-DACC-4007-8FAC-06C00E5722DA}" type="datetimeFigureOut">
              <a:rPr lang="en-US" smtClean="0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E52F322-6639-4812-81CE-BC3954EE82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915110-6B78-4DC6-A65B-BCE7510FFFD0}" type="datetimeFigureOut">
              <a:rPr lang="en-US" smtClean="0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19A5F6-A288-4556-94EE-90DDAAA9AA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2DEAF-9DA1-4F85-A800-40CCECBA7D08}" type="datetimeFigureOut">
              <a:rPr lang="en-US" smtClean="0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06C876-8E77-4478-BF85-BAF71385A7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F5F3E3-BB8A-49C8-A9AF-D997BFD2FFBC}" type="datetimeFigureOut">
              <a:rPr lang="en-US" smtClean="0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2AF936-420F-4413-9112-95A8DE5833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234B53-695D-426F-8E64-9DD7211FC74A}" type="datetimeFigureOut">
              <a:rPr lang="en-US" smtClean="0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C9B6D4-4E73-4147-B324-1B077DA0A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80F62E-D95B-4959-8CCD-7A45E09BEC00}" type="datetimeFigureOut">
              <a:rPr lang="en-US" smtClean="0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D0B559-178D-453F-AC8B-DAC9E8A132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C5D255-AF83-40EB-BA4C-02C023B1D3E5}" type="datetimeFigureOut">
              <a:rPr lang="en-US" smtClean="0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7C9995-43C8-4E71-B2BB-8B46CEE1E7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9CA7BB-C9BF-4E61-9EC7-54EDD4003B5A}" type="datetimeFigureOut">
              <a:rPr lang="en-US" smtClean="0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0E2E0F-B162-49FE-A40C-15896B1391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D7B398-1710-4330-BAF5-714081B38A15}" type="datetimeFigureOut">
              <a:rPr lang="en-US" smtClean="0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5D9CB3-5DEB-4FFA-9723-5990F8D2D4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58C28E-2D4A-442A-9579-0D3AD55E5B30}" type="datetimeFigureOut">
              <a:rPr lang="en-US" smtClean="0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313AC-2F1C-49F6-B4D2-AD9FBF358D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4F40E0-A47F-4FC1-BC1B-C3A928552621}" type="datetimeFigureOut">
              <a:rPr lang="en-US" smtClean="0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557A8A-3BCE-4351-8C55-8F6E5893CA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813F6173-C22A-4805-9D50-D8020ABEFDA7}" type="datetimeFigureOut">
              <a:rPr lang="en-US" smtClean="0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94735ECB-61A9-4CDF-B7DF-14E0E9B260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8" descr="_KAM0272rgb_720x540_gr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50"/>
            <a:ext cx="9140825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 Box 29"/>
          <p:cNvSpPr txBox="1">
            <a:spLocks noChangeArrowheads="1"/>
          </p:cNvSpPr>
          <p:nvPr/>
        </p:nvSpPr>
        <p:spPr bwMode="auto">
          <a:xfrm>
            <a:off x="1803400" y="1246188"/>
            <a:ext cx="6945313" cy="2111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sl-SI" sz="4400" dirty="0"/>
              <a:t>POVEČANJE POTRESNE ODPORNOSTI ZIDANIH STOLPNIC V LJUBLJANI</a:t>
            </a:r>
            <a:r>
              <a:rPr lang="sl-SI" sz="3200" dirty="0"/>
              <a:t>-predstavitev raziskovalne naloge</a:t>
            </a:r>
            <a:endParaRPr lang="en-US" sz="3200" dirty="0"/>
          </a:p>
        </p:txBody>
      </p:sp>
      <p:sp>
        <p:nvSpPr>
          <p:cNvPr id="14340" name="Text Box 31"/>
          <p:cNvSpPr txBox="1">
            <a:spLocks noChangeArrowheads="1"/>
          </p:cNvSpPr>
          <p:nvPr/>
        </p:nvSpPr>
        <p:spPr bwMode="auto">
          <a:xfrm>
            <a:off x="1979613" y="4612151"/>
            <a:ext cx="2737288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sl-SI" altLang="sl-SI" sz="2800" dirty="0">
                <a:solidFill>
                  <a:srgbClr val="000000"/>
                </a:solidFill>
                <a:latin typeface="Constantia" pitchFamily="18" charset="0"/>
              </a:rPr>
              <a:t>mag. Robert Kus</a:t>
            </a:r>
            <a:endParaRPr lang="en-US" altLang="sl-SI" sz="2800" dirty="0">
              <a:solidFill>
                <a:srgbClr val="000000"/>
              </a:solidFill>
              <a:latin typeface="Constantia" pitchFamily="18" charset="0"/>
            </a:endParaRPr>
          </a:p>
        </p:txBody>
      </p:sp>
      <p:grpSp>
        <p:nvGrpSpPr>
          <p:cNvPr id="14341" name="Group 47"/>
          <p:cNvGrpSpPr>
            <a:grpSpLocks/>
          </p:cNvGrpSpPr>
          <p:nvPr/>
        </p:nvGrpSpPr>
        <p:grpSpPr bwMode="auto">
          <a:xfrm>
            <a:off x="457200" y="282575"/>
            <a:ext cx="636588" cy="784225"/>
            <a:chOff x="463" y="178"/>
            <a:chExt cx="401" cy="494"/>
          </a:xfrm>
        </p:grpSpPr>
        <p:sp>
          <p:nvSpPr>
            <p:cNvPr id="14342" name="Freeform 40"/>
            <p:cNvSpPr>
              <a:spLocks/>
            </p:cNvSpPr>
            <p:nvPr/>
          </p:nvSpPr>
          <p:spPr bwMode="auto">
            <a:xfrm>
              <a:off x="528" y="240"/>
              <a:ext cx="288" cy="336"/>
            </a:xfrm>
            <a:custGeom>
              <a:avLst/>
              <a:gdLst>
                <a:gd name="T0" fmla="*/ 0 w 288"/>
                <a:gd name="T1" fmla="*/ 48 h 336"/>
                <a:gd name="T2" fmla="*/ 0 w 288"/>
                <a:gd name="T3" fmla="*/ 240 h 336"/>
                <a:gd name="T4" fmla="*/ 0 w 288"/>
                <a:gd name="T5" fmla="*/ 288 h 336"/>
                <a:gd name="T6" fmla="*/ 48 w 288"/>
                <a:gd name="T7" fmla="*/ 336 h 336"/>
                <a:gd name="T8" fmla="*/ 240 w 288"/>
                <a:gd name="T9" fmla="*/ 336 h 336"/>
                <a:gd name="T10" fmla="*/ 288 w 288"/>
                <a:gd name="T11" fmla="*/ 288 h 336"/>
                <a:gd name="T12" fmla="*/ 288 w 288"/>
                <a:gd name="T13" fmla="*/ 48 h 336"/>
                <a:gd name="T14" fmla="*/ 288 w 288"/>
                <a:gd name="T15" fmla="*/ 0 h 336"/>
                <a:gd name="T16" fmla="*/ 0 w 288"/>
                <a:gd name="T17" fmla="*/ 0 h 336"/>
                <a:gd name="T18" fmla="*/ 0 w 288"/>
                <a:gd name="T19" fmla="*/ 48 h 3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8"/>
                <a:gd name="T31" fmla="*/ 0 h 336"/>
                <a:gd name="T32" fmla="*/ 288 w 288"/>
                <a:gd name="T33" fmla="*/ 336 h 3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8" h="336">
                  <a:moveTo>
                    <a:pt x="0" y="48"/>
                  </a:moveTo>
                  <a:lnTo>
                    <a:pt x="0" y="240"/>
                  </a:lnTo>
                  <a:lnTo>
                    <a:pt x="0" y="288"/>
                  </a:lnTo>
                  <a:lnTo>
                    <a:pt x="48" y="336"/>
                  </a:lnTo>
                  <a:lnTo>
                    <a:pt x="240" y="336"/>
                  </a:lnTo>
                  <a:lnTo>
                    <a:pt x="288" y="288"/>
                  </a:lnTo>
                  <a:lnTo>
                    <a:pt x="288" y="48"/>
                  </a:lnTo>
                  <a:lnTo>
                    <a:pt x="288" y="0"/>
                  </a:lnTo>
                  <a:lnTo>
                    <a:pt x="0" y="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l-SI"/>
            </a:p>
          </p:txBody>
        </p:sp>
        <p:pic>
          <p:nvPicPr>
            <p:cNvPr id="14343" name="Picture 44" descr="grb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3" y="178"/>
              <a:ext cx="40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 Box 31"/>
          <p:cNvSpPr txBox="1">
            <a:spLocks noChangeArrowheads="1"/>
          </p:cNvSpPr>
          <p:nvPr/>
        </p:nvSpPr>
        <p:spPr bwMode="auto">
          <a:xfrm>
            <a:off x="1659508" y="5301208"/>
            <a:ext cx="723309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>
                <a:solidFill>
                  <a:schemeClr val="tx2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>
                <a:solidFill>
                  <a:schemeClr val="tx2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>
                <a:solidFill>
                  <a:schemeClr val="tx2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>
                <a:solidFill>
                  <a:schemeClr val="tx2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>
                <a:solidFill>
                  <a:schemeClr val="tx2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500" dirty="0">
                <a:solidFill>
                  <a:srgbClr val="000000"/>
                </a:solidFill>
                <a:latin typeface="Constantia" pitchFamily="18" charset="0"/>
              </a:rPr>
              <a:t>Zbor lastnikov/stanovalcev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500" dirty="0">
                <a:solidFill>
                  <a:srgbClr val="000000"/>
                </a:solidFill>
                <a:latin typeface="Constantia" pitchFamily="18" charset="0"/>
              </a:rPr>
              <a:t>Ljubljana, 29.3.2018 in 4.4.2018</a:t>
            </a:r>
            <a:endParaRPr lang="en-US" altLang="sl-SI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7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286001"/>
            <a:ext cx="7702624" cy="2655168"/>
          </a:xfrm>
        </p:spPr>
        <p:txBody>
          <a:bodyPr/>
          <a:lstStyle/>
          <a:p>
            <a:pPr algn="ctr">
              <a:buFontTx/>
              <a:buNone/>
            </a:pPr>
            <a:endParaRPr lang="sl-SI" altLang="sl-SI" sz="4000" dirty="0"/>
          </a:p>
          <a:p>
            <a:pPr algn="ctr">
              <a:buFontTx/>
              <a:buNone/>
            </a:pPr>
            <a:r>
              <a:rPr lang="sl-SI" altLang="sl-SI" sz="4000" b="1" dirty="0"/>
              <a:t>HVALA ZA POZORNOST!</a:t>
            </a:r>
            <a:endParaRPr lang="sl-SI" altLang="sl-SI" sz="4000" dirty="0"/>
          </a:p>
        </p:txBody>
      </p:sp>
      <p:pic>
        <p:nvPicPr>
          <p:cNvPr id="3" name="Picture 24" descr="gr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636588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423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 descr="gr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636588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57120"/>
          </a:xfrm>
        </p:spPr>
        <p:txBody>
          <a:bodyPr>
            <a:normAutofit fontScale="90000"/>
          </a:bodyPr>
          <a:lstStyle/>
          <a:p>
            <a:r>
              <a:rPr lang="sl-SI" sz="2400" b="1" dirty="0">
                <a:solidFill>
                  <a:srgbClr val="FF0000"/>
                </a:solidFill>
              </a:rPr>
              <a:t>ZAKAJ ?</a:t>
            </a:r>
            <a:endParaRPr lang="sl-SI" sz="1800" dirty="0"/>
          </a:p>
        </p:txBody>
      </p:sp>
      <p:sp>
        <p:nvSpPr>
          <p:cNvPr id="4" name="Označba mesta vsebine 3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347845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sl-SI" dirty="0"/>
              <a:t>1.Ljubljana je potresno najbolj ogroženo območje v Sloveniji (glede na gostoto poselitve, strukturo tal, število objektov, pomembnost objektov (kulturna dediščina,…)</a:t>
            </a:r>
          </a:p>
          <a:p>
            <a:pPr marL="68580" indent="0">
              <a:buNone/>
            </a:pPr>
            <a:r>
              <a:rPr lang="sl-SI" dirty="0"/>
              <a:t/>
            </a:r>
            <a:br>
              <a:rPr lang="sl-SI" dirty="0"/>
            </a:br>
            <a:r>
              <a:rPr lang="sl-SI" dirty="0"/>
              <a:t>2. Naloga bi zajela potresno najbolj ogrožene stavbe v Ljubljani (glede na število ljudi, njihovo višino in način gradnje in posledično njihovo potresno neodpornost) glede na oceno potresne odpornosti objektov v MOL. (</a:t>
            </a:r>
            <a:r>
              <a:rPr lang="sl-SI" dirty="0" err="1"/>
              <a:t>t.i</a:t>
            </a:r>
            <a:r>
              <a:rPr lang="sl-SI" dirty="0"/>
              <a:t>. POTROG).</a:t>
            </a:r>
          </a:p>
          <a:p>
            <a:pPr marL="68580" indent="0">
              <a:buNone/>
            </a:pPr>
            <a:r>
              <a:rPr lang="sl-SI" dirty="0"/>
              <a:t/>
            </a:r>
            <a:br>
              <a:rPr lang="sl-SI" dirty="0"/>
            </a:br>
            <a:r>
              <a:rPr lang="sl-SI" dirty="0"/>
              <a:t>3. Lastniki si želijo pomoč MOL-a pri iskanju rešitve te problematike ob tem pa se zavedajo tudi svojih dolžnosti.</a:t>
            </a:r>
          </a:p>
          <a:p>
            <a:pPr marL="68580" indent="0">
              <a:buNone/>
            </a:pPr>
            <a:r>
              <a:rPr lang="sl-SI" dirty="0"/>
              <a:t/>
            </a:r>
            <a:br>
              <a:rPr lang="sl-SI" dirty="0"/>
            </a:br>
            <a:r>
              <a:rPr lang="sl-SI" dirty="0"/>
              <a:t>4. Eden izmed ciljev naloge so tudi konkretni predlogi rešitev za povečanje potresne odpornosti, ki bi se lahko tudi uporabili pri drugih objektih</a:t>
            </a:r>
          </a:p>
          <a:p>
            <a:pPr marL="68580" indent="0">
              <a:buNone/>
            </a:pPr>
            <a:r>
              <a:rPr lang="sl-SI" dirty="0"/>
              <a:t/>
            </a:r>
            <a:br>
              <a:rPr lang="sl-SI" dirty="0"/>
            </a:br>
            <a:r>
              <a:rPr lang="sl-SI" dirty="0"/>
              <a:t>5. Pokazati potreben pristop (dobra praksa) k razreševanju te problematike</a:t>
            </a:r>
          </a:p>
        </p:txBody>
      </p:sp>
    </p:spTree>
    <p:extLst>
      <p:ext uri="{BB962C8B-B14F-4D97-AF65-F5344CB8AC3E}">
        <p14:creationId xmlns:p14="http://schemas.microsoft.com/office/powerpoint/2010/main" val="392320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</a:pPr>
            <a:r>
              <a:rPr lang="sl-SI" altLang="sl-SI" sz="3200" b="1" dirty="0">
                <a:solidFill>
                  <a:srgbClr val="FF0000"/>
                </a:solidFill>
              </a:rPr>
              <a:t>VIDIKI OBRAVNAVE</a:t>
            </a:r>
            <a:br>
              <a:rPr lang="sl-SI" altLang="sl-SI" sz="3200" b="1" dirty="0">
                <a:solidFill>
                  <a:srgbClr val="FF0000"/>
                </a:solidFill>
              </a:rPr>
            </a:br>
            <a:endParaRPr lang="sl-SI" altLang="sl-SI" sz="2000" dirty="0">
              <a:solidFill>
                <a:srgbClr val="92D050"/>
              </a:solidFill>
            </a:endParaRPr>
          </a:p>
        </p:txBody>
      </p:sp>
      <p:sp>
        <p:nvSpPr>
          <p:cNvPr id="2" name="Označba mesta vsebine 1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48471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sl-SI" altLang="sl-SI" b="1" u="sng" dirty="0">
                <a:solidFill>
                  <a:srgbClr val="800000"/>
                </a:solidFill>
              </a:rPr>
              <a:t>1. GRADBENO-TEHNIČNI</a:t>
            </a:r>
            <a:r>
              <a:rPr lang="sl-SI" altLang="sl-SI" dirty="0">
                <a:solidFill>
                  <a:srgbClr val="800000"/>
                </a:solidFill>
              </a:rPr>
              <a:t/>
            </a:r>
            <a:br>
              <a:rPr lang="sl-SI" altLang="sl-SI" dirty="0">
                <a:solidFill>
                  <a:srgbClr val="800000"/>
                </a:solidFill>
              </a:rPr>
            </a:br>
            <a:r>
              <a:rPr lang="sl-SI" altLang="sl-SI" dirty="0">
                <a:solidFill>
                  <a:srgbClr val="800000"/>
                </a:solidFill>
              </a:rPr>
              <a:t>	a. mehanska odpornost in stabilnost</a:t>
            </a:r>
            <a:br>
              <a:rPr lang="sl-SI" altLang="sl-SI" dirty="0">
                <a:solidFill>
                  <a:srgbClr val="800000"/>
                </a:solidFill>
              </a:rPr>
            </a:br>
            <a:r>
              <a:rPr lang="sl-SI" altLang="sl-SI" dirty="0">
                <a:solidFill>
                  <a:srgbClr val="800000"/>
                </a:solidFill>
              </a:rPr>
              <a:t>	b. požarna varnost</a:t>
            </a:r>
          </a:p>
          <a:p>
            <a:pPr marL="68580" indent="0">
              <a:buNone/>
            </a:pPr>
            <a:r>
              <a:rPr lang="sl-SI" altLang="sl-SI" b="1" u="sng" dirty="0">
                <a:solidFill>
                  <a:srgbClr val="800000"/>
                </a:solidFill>
              </a:rPr>
              <a:t>2. ARHITEKTURNO-URBANISTIČNI</a:t>
            </a:r>
          </a:p>
          <a:p>
            <a:pPr marL="68580" indent="0">
              <a:buNone/>
            </a:pPr>
            <a:r>
              <a:rPr lang="sl-SI" altLang="sl-SI" dirty="0">
                <a:solidFill>
                  <a:srgbClr val="800000"/>
                </a:solidFill>
              </a:rPr>
              <a:t>	a. arhitekturna in urbanistična analiza</a:t>
            </a:r>
            <a:br>
              <a:rPr lang="sl-SI" altLang="sl-SI" dirty="0">
                <a:solidFill>
                  <a:srgbClr val="800000"/>
                </a:solidFill>
              </a:rPr>
            </a:br>
            <a:r>
              <a:rPr lang="sl-SI" altLang="sl-SI" dirty="0">
                <a:solidFill>
                  <a:srgbClr val="800000"/>
                </a:solidFill>
              </a:rPr>
              <a:t>	b. energetska učinkovitost</a:t>
            </a:r>
          </a:p>
          <a:p>
            <a:pPr marL="68580" indent="0">
              <a:buNone/>
            </a:pPr>
            <a:r>
              <a:rPr lang="sl-SI" altLang="sl-SI" dirty="0">
                <a:solidFill>
                  <a:srgbClr val="800000"/>
                </a:solidFill>
              </a:rPr>
              <a:t>	c. naravna osvetljenost</a:t>
            </a:r>
          </a:p>
          <a:p>
            <a:pPr marL="68580" indent="0">
              <a:buNone/>
            </a:pPr>
            <a:endParaRPr lang="sl-SI" altLang="sl-SI" b="1" u="sng" dirty="0">
              <a:solidFill>
                <a:srgbClr val="800000"/>
              </a:solidFill>
            </a:endParaRPr>
          </a:p>
          <a:p>
            <a:pPr marL="68580" indent="0">
              <a:buNone/>
            </a:pPr>
            <a:r>
              <a:rPr lang="sl-SI" altLang="sl-SI" b="1" u="sng" dirty="0">
                <a:solidFill>
                  <a:srgbClr val="800000"/>
                </a:solidFill>
              </a:rPr>
              <a:t>3.  SOCIOLOŠKO-PSIHOLOŠKI</a:t>
            </a:r>
            <a:r>
              <a:rPr lang="sl-SI" altLang="sl-SI" dirty="0">
                <a:solidFill>
                  <a:srgbClr val="800000"/>
                </a:solidFill>
              </a:rPr>
              <a:t/>
            </a:r>
            <a:br>
              <a:rPr lang="sl-SI" altLang="sl-SI" dirty="0">
                <a:solidFill>
                  <a:srgbClr val="800000"/>
                </a:solidFill>
              </a:rPr>
            </a:br>
            <a:r>
              <a:rPr lang="sl-SI" altLang="sl-SI" dirty="0">
                <a:solidFill>
                  <a:srgbClr val="800000"/>
                </a:solidFill>
              </a:rPr>
              <a:t>	</a:t>
            </a:r>
          </a:p>
          <a:p>
            <a:pPr marL="68580" indent="0">
              <a:buNone/>
            </a:pPr>
            <a:r>
              <a:rPr lang="sl-SI" altLang="sl-SI" b="1" u="sng" dirty="0">
                <a:solidFill>
                  <a:srgbClr val="800000"/>
                </a:solidFill>
              </a:rPr>
              <a:t>4. SPREJEMLJIVOST MOŽNIH REŠITEV</a:t>
            </a:r>
            <a:r>
              <a:rPr lang="sl-SI" altLang="sl-SI" dirty="0">
                <a:solidFill>
                  <a:srgbClr val="800000"/>
                </a:solidFill>
              </a:rPr>
              <a:t/>
            </a:r>
            <a:br>
              <a:rPr lang="sl-SI" altLang="sl-SI" dirty="0">
                <a:solidFill>
                  <a:srgbClr val="800000"/>
                </a:solidFill>
              </a:rPr>
            </a:br>
            <a:r>
              <a:rPr lang="sl-SI" altLang="sl-SI" dirty="0">
                <a:solidFill>
                  <a:srgbClr val="800000"/>
                </a:solidFill>
              </a:rPr>
              <a:t>	</a:t>
            </a:r>
            <a:endParaRPr lang="sl-SI" dirty="0"/>
          </a:p>
        </p:txBody>
      </p:sp>
      <p:pic>
        <p:nvPicPr>
          <p:cNvPr id="3" name="Picture 24" descr="gr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636588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3390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>
                <a:solidFill>
                  <a:srgbClr val="FF0000"/>
                </a:solidFill>
              </a:rPr>
              <a:t>MEHANSKA ODPORNOST IN STABILNOST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l-SI" dirty="0"/>
              <a:t>Geomehanske raziskave (upoštevajoč obstoječo bazo podatkov)na vseh 15 lokacijah (terenski ogled , dodatne vrtine s preiskavami zemljin)</a:t>
            </a:r>
          </a:p>
          <a:p>
            <a:r>
              <a:rPr lang="sl-SI" dirty="0"/>
              <a:t>Pregled in preiskave stavb za določitev lastnosti zidovja (v vsakem od 3 tipov stolpnic se opravi odvzem vzorcev gradiv, ki se jih nato preišče v laboratoriju, pri A(opečni zidovi) vzorec opeke in malte, tip B (zidaki z </a:t>
            </a:r>
            <a:r>
              <a:rPr lang="sl-SI" dirty="0" err="1"/>
              <a:t>zalivnim</a:t>
            </a:r>
            <a:r>
              <a:rPr lang="sl-SI" dirty="0"/>
              <a:t> betonom) in tip C (betonske stene) odvzem betona. Vse rezultate laboratorijskih preiskav se analizira in primerja z vrednostmi iz obstoječe projektne dokumentacije.</a:t>
            </a:r>
          </a:p>
          <a:p>
            <a:r>
              <a:rPr lang="sl-SI" dirty="0"/>
              <a:t>Analiza obstoječe potresne ogroženosti vseh 3 tipov (15 stolpnic) , presoja obstoječega rezultatov obstoječega stanja in zasnova utrditve konstrukcije (analiza izvedljivosti in učinkovitosti) s priporočili.</a:t>
            </a:r>
          </a:p>
        </p:txBody>
      </p:sp>
      <p:pic>
        <p:nvPicPr>
          <p:cNvPr id="4" name="Picture 24" descr="grb">
            <a:extLst>
              <a:ext uri="{FF2B5EF4-FFF2-40B4-BE49-F238E27FC236}">
                <a16:creationId xmlns:a16="http://schemas.microsoft.com/office/drawing/2014/main" id="{12FDC1F7-ECB2-46E5-A1FC-323E1DF172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636588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708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rgbClr val="FF0000"/>
                </a:solidFill>
              </a:rPr>
              <a:t>POŽARNA VARNOST</a:t>
            </a:r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pregled obstoječe projektne dokumentacije o inštalacijah, vizualni pregledi vseh 15 stolpnic</a:t>
            </a:r>
          </a:p>
          <a:p>
            <a:r>
              <a:rPr lang="sl-SI" dirty="0"/>
              <a:t>Pregled zakonskih obvez ter modificirana študija požarne varnosti z vključitvijo predloga ukrepov za primer rekonstrukcije in smernice v primeru nadomestitve objekta z novim</a:t>
            </a:r>
          </a:p>
        </p:txBody>
      </p:sp>
      <p:pic>
        <p:nvPicPr>
          <p:cNvPr id="6" name="Picture 24" descr="grb">
            <a:extLst>
              <a:ext uri="{FF2B5EF4-FFF2-40B4-BE49-F238E27FC236}">
                <a16:creationId xmlns:a16="http://schemas.microsoft.com/office/drawing/2014/main" id="{56BEECDD-62EC-4449-9C04-4285218BE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636588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325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936104"/>
          </a:xfrm>
        </p:spPr>
        <p:txBody>
          <a:bodyPr>
            <a:noAutofit/>
          </a:bodyPr>
          <a:lstStyle/>
          <a:p>
            <a:r>
              <a:rPr lang="sl-SI" sz="2800" b="1" dirty="0">
                <a:solidFill>
                  <a:srgbClr val="FF0000"/>
                </a:solidFill>
              </a:rPr>
              <a:t>ARHITEKTURNO – URBANISTIČNI VIDIK</a:t>
            </a:r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4032448"/>
          </a:xfrm>
        </p:spPr>
        <p:txBody>
          <a:bodyPr>
            <a:normAutofit fontScale="92500" lnSpcReduction="20000"/>
          </a:bodyPr>
          <a:lstStyle/>
          <a:p>
            <a:r>
              <a:rPr lang="sl-SI" b="1" dirty="0"/>
              <a:t>Arhitekturna in urbanistična analiza </a:t>
            </a:r>
            <a:r>
              <a:rPr lang="sl-SI" dirty="0"/>
              <a:t>obstoječih tipov objektov, variantna zasnova možnih ureditev le teh, preverjanje možnih variantnih arhitekturnih pojavnosti, preverjanje alternativnih rešitev z namenom povečanja „privlačnosti“ sanacije za lastnike ter ekonomsko ovrednotenje posameznih rešitev.</a:t>
            </a:r>
          </a:p>
          <a:p>
            <a:r>
              <a:rPr lang="sl-SI" b="1" dirty="0"/>
              <a:t>Energetska učinkovitost </a:t>
            </a:r>
            <a:r>
              <a:rPr lang="sl-SI" dirty="0"/>
              <a:t>- analiza obstoječega stanja, variantne konceptne rešitve energetske učinkovitosti.</a:t>
            </a:r>
          </a:p>
          <a:p>
            <a:r>
              <a:rPr lang="sl-SI" b="1" dirty="0"/>
              <a:t>Naravna osvetljenost</a:t>
            </a:r>
            <a:r>
              <a:rPr lang="sl-SI" dirty="0"/>
              <a:t>-analiza obstoječih pogojev kot referenčne vrednosti, analiza vmesnih in končnih variantnih posegov rešitev ureditve.</a:t>
            </a:r>
          </a:p>
          <a:p>
            <a:endParaRPr lang="sl-SI" dirty="0"/>
          </a:p>
        </p:txBody>
      </p:sp>
      <p:pic>
        <p:nvPicPr>
          <p:cNvPr id="6" name="Picture 24" descr="grb">
            <a:extLst>
              <a:ext uri="{FF2B5EF4-FFF2-40B4-BE49-F238E27FC236}">
                <a16:creationId xmlns:a16="http://schemas.microsoft.com/office/drawing/2014/main" id="{C7811923-53B2-41F6-BF1D-19AD8733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636588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5945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792088"/>
          </a:xfrm>
        </p:spPr>
        <p:txBody>
          <a:bodyPr>
            <a:normAutofit fontScale="90000"/>
          </a:bodyPr>
          <a:lstStyle/>
          <a:p>
            <a:r>
              <a:rPr lang="sl-SI" b="1" dirty="0">
                <a:solidFill>
                  <a:srgbClr val="FF0000"/>
                </a:solidFill>
              </a:rPr>
              <a:t>SOCIOLOŠKI-PSIHOLOŠKI VIDIK</a:t>
            </a:r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4176464"/>
          </a:xfrm>
        </p:spPr>
        <p:txBody>
          <a:bodyPr>
            <a:normAutofit/>
          </a:bodyPr>
          <a:lstStyle/>
          <a:p>
            <a:pPr lvl="1"/>
            <a:r>
              <a:rPr lang="sl-SI" dirty="0"/>
              <a:t>Sociološko/psihološke raziskave, naj bi pokazale koliko se prebivalci zavedajo ogroženosti, zahtevnosti in narave posega, njegove interference z vsakdanjim življenjem (omejitve v uporabi stanovanja, morebitna začasna ali trajna selitev), kaj so pripravljeni storiti (finančno, pristati na selitev - trajno, začasno, lokacija in velikost nadomestnega stanovanja</a:t>
            </a:r>
            <a:r>
              <a:rPr lang="sl-SI"/>
              <a:t>,...). </a:t>
            </a:r>
            <a:endParaRPr lang="sl-SI" dirty="0"/>
          </a:p>
        </p:txBody>
      </p:sp>
      <p:pic>
        <p:nvPicPr>
          <p:cNvPr id="6" name="Picture 24" descr="grb">
            <a:extLst>
              <a:ext uri="{FF2B5EF4-FFF2-40B4-BE49-F238E27FC236}">
                <a16:creationId xmlns:a16="http://schemas.microsoft.com/office/drawing/2014/main" id="{025C72C4-ABA7-40A1-979E-EE58145C8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636588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64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>
                <a:solidFill>
                  <a:srgbClr val="FF0000"/>
                </a:solidFill>
              </a:rPr>
              <a:t>SPREJEMLJIVOST MOŽNIH REŠITEV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2257476"/>
          </a:xfrm>
        </p:spPr>
        <p:txBody>
          <a:bodyPr/>
          <a:lstStyle/>
          <a:p>
            <a:r>
              <a:rPr lang="sl-SI" dirty="0"/>
              <a:t>Primerjalna analiza sprejemljivosti rešitev, predlog optimalne rešitve (lahko variantno).</a:t>
            </a:r>
          </a:p>
        </p:txBody>
      </p:sp>
      <p:pic>
        <p:nvPicPr>
          <p:cNvPr id="4" name="Picture 24" descr="grb">
            <a:extLst>
              <a:ext uri="{FF2B5EF4-FFF2-40B4-BE49-F238E27FC236}">
                <a16:creationId xmlns:a16="http://schemas.microsoft.com/office/drawing/2014/main" id="{BD4030BB-D198-41C9-A120-B727B16CF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636588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188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PO IZVEDENI RAZISKOVALNI NALOGI-DRUGI PROJEKTI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ANALIZA FINANČNE SPREJEMLJIVOSTI IN MOŽNIH VIROV FINANCIRANJA</a:t>
            </a:r>
          </a:p>
          <a:p>
            <a:r>
              <a:rPr lang="sl-SI" dirty="0"/>
              <a:t>LOGISTIČNI VIDIKI IZVEDBE</a:t>
            </a:r>
          </a:p>
          <a:p>
            <a:r>
              <a:rPr lang="sl-SI" dirty="0"/>
              <a:t>ANALIZA POTREBNIH SPREMEMB ZAKONODAJE </a:t>
            </a:r>
          </a:p>
        </p:txBody>
      </p:sp>
      <p:pic>
        <p:nvPicPr>
          <p:cNvPr id="4" name="Picture 24" descr="grb">
            <a:extLst>
              <a:ext uri="{FF2B5EF4-FFF2-40B4-BE49-F238E27FC236}">
                <a16:creationId xmlns:a16="http://schemas.microsoft.com/office/drawing/2014/main" id="{92A6DFF6-AD42-43CE-8995-A2897E132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636588" cy="78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6827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2074</TotalTime>
  <Words>385</Words>
  <Application>Microsoft Office PowerPoint</Application>
  <PresentationFormat>Diaprojekcija na zaslonu (4:3)</PresentationFormat>
  <Paragraphs>41</Paragraphs>
  <Slides>10</Slides>
  <Notes>2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Century Gothic</vt:lpstr>
      <vt:lpstr>Constantia</vt:lpstr>
      <vt:lpstr>Times New Roman</vt:lpstr>
      <vt:lpstr>Wingdings 2</vt:lpstr>
      <vt:lpstr>Austin</vt:lpstr>
      <vt:lpstr>PowerPointova predstavitev</vt:lpstr>
      <vt:lpstr>ZAKAJ ?</vt:lpstr>
      <vt:lpstr>VIDIKI OBRAVNAVE </vt:lpstr>
      <vt:lpstr>MEHANSKA ODPORNOST IN STABILNOST</vt:lpstr>
      <vt:lpstr>POŽARNA VARNOST</vt:lpstr>
      <vt:lpstr>ARHITEKTURNO – URBANISTIČNI VIDIK</vt:lpstr>
      <vt:lpstr>SOCIOLOŠKI-PSIHOLOŠKI VIDIK</vt:lpstr>
      <vt:lpstr>SPREJEMLJIVOST MOŽNIH REŠITEV</vt:lpstr>
      <vt:lpstr>PO IZVEDENI RAZISKOVALNI NALOGI-DRUGI PROJEKTI</vt:lpstr>
      <vt:lpstr>PowerPointova predstavitev</vt:lpstr>
    </vt:vector>
  </TitlesOfParts>
  <Company>test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Robert Kus</cp:lastModifiedBy>
  <cp:revision>130</cp:revision>
  <cp:lastPrinted>2018-03-28T13:17:59Z</cp:lastPrinted>
  <dcterms:created xsi:type="dcterms:W3CDTF">2009-08-17T10:07:46Z</dcterms:created>
  <dcterms:modified xsi:type="dcterms:W3CDTF">2018-06-20T11:26:51Z</dcterms:modified>
</cp:coreProperties>
</file>