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24"/>
  </p:notesMasterIdLst>
  <p:handoutMasterIdLst>
    <p:handoutMasterId r:id="rId25"/>
  </p:handoutMasterIdLst>
  <p:sldIdLst>
    <p:sldId id="333" r:id="rId2"/>
    <p:sldId id="384" r:id="rId3"/>
    <p:sldId id="385" r:id="rId4"/>
    <p:sldId id="381" r:id="rId5"/>
    <p:sldId id="380" r:id="rId6"/>
    <p:sldId id="344" r:id="rId7"/>
    <p:sldId id="334" r:id="rId8"/>
    <p:sldId id="365" r:id="rId9"/>
    <p:sldId id="382" r:id="rId10"/>
    <p:sldId id="363" r:id="rId11"/>
    <p:sldId id="383" r:id="rId12"/>
    <p:sldId id="379" r:id="rId13"/>
    <p:sldId id="282" r:id="rId14"/>
    <p:sldId id="280" r:id="rId15"/>
    <p:sldId id="346" r:id="rId16"/>
    <p:sldId id="361" r:id="rId17"/>
    <p:sldId id="364" r:id="rId18"/>
    <p:sldId id="338" r:id="rId19"/>
    <p:sldId id="375" r:id="rId20"/>
    <p:sldId id="348" r:id="rId21"/>
    <p:sldId id="376" r:id="rId22"/>
    <p:sldId id="331" r:id="rId2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126"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126"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126"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126"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126" charset="-128"/>
        <a:cs typeface="+mn-cs"/>
      </a:defRPr>
    </a:lvl5pPr>
    <a:lvl6pPr marL="2286000" algn="l" defTabSz="914400" rtl="0" eaLnBrk="1" latinLnBrk="0" hangingPunct="1">
      <a:defRPr kern="1200">
        <a:solidFill>
          <a:schemeClr val="tx1"/>
        </a:solidFill>
        <a:latin typeface="Arial" charset="0"/>
        <a:ea typeface="ＭＳ Ｐゴシック" pitchFamily="-126" charset="-128"/>
        <a:cs typeface="+mn-cs"/>
      </a:defRPr>
    </a:lvl6pPr>
    <a:lvl7pPr marL="2743200" algn="l" defTabSz="914400" rtl="0" eaLnBrk="1" latinLnBrk="0" hangingPunct="1">
      <a:defRPr kern="1200">
        <a:solidFill>
          <a:schemeClr val="tx1"/>
        </a:solidFill>
        <a:latin typeface="Arial" charset="0"/>
        <a:ea typeface="ＭＳ Ｐゴシック" pitchFamily="-126" charset="-128"/>
        <a:cs typeface="+mn-cs"/>
      </a:defRPr>
    </a:lvl7pPr>
    <a:lvl8pPr marL="3200400" algn="l" defTabSz="914400" rtl="0" eaLnBrk="1" latinLnBrk="0" hangingPunct="1">
      <a:defRPr kern="1200">
        <a:solidFill>
          <a:schemeClr val="tx1"/>
        </a:solidFill>
        <a:latin typeface="Arial" charset="0"/>
        <a:ea typeface="ＭＳ Ｐゴシック" pitchFamily="-126" charset="-128"/>
        <a:cs typeface="+mn-cs"/>
      </a:defRPr>
    </a:lvl8pPr>
    <a:lvl9pPr marL="3657600" algn="l" defTabSz="914400" rtl="0" eaLnBrk="1" latinLnBrk="0" hangingPunct="1">
      <a:defRPr kern="1200">
        <a:solidFill>
          <a:schemeClr val="tx1"/>
        </a:solidFill>
        <a:latin typeface="Arial" charset="0"/>
        <a:ea typeface="ＭＳ Ｐゴシック" pitchFamily="-12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ja Mežnar" initials="KM" lastIdx="2" clrIdx="0"/>
  <p:cmAuthor id="1" name="HP Inc." initials="HI" lastIdx="1" clrIdx="1">
    <p:extLst>
      <p:ext uri="{19B8F6BF-5375-455C-9EA6-DF929625EA0E}">
        <p15:presenceInfo xmlns:p15="http://schemas.microsoft.com/office/powerpoint/2012/main" userId="80bf6b445519ed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729"/>
    <a:srgbClr val="FF7A00"/>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4" autoAdjust="0"/>
    <p:restoredTop sz="94664" autoAdjust="0"/>
  </p:normalViewPr>
  <p:slideViewPr>
    <p:cSldViewPr>
      <p:cViewPr varScale="1">
        <p:scale>
          <a:sx n="109" d="100"/>
          <a:sy n="109" d="100"/>
        </p:scale>
        <p:origin x="1788" y="10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44" cy="496671"/>
          </a:xfrm>
          <a:prstGeom prst="rect">
            <a:avLst/>
          </a:prstGeom>
        </p:spPr>
        <p:txBody>
          <a:bodyPr vert="horz" lIns="91440" tIns="45720" rIns="91440" bIns="45720" rtlCol="0"/>
          <a:lstStyle>
            <a:lvl1pPr algn="l">
              <a:defRPr sz="1200"/>
            </a:lvl1pPr>
          </a:lstStyle>
          <a:p>
            <a:pPr>
              <a:defRPr/>
            </a:pPr>
            <a:endParaRPr lang="sl-SI"/>
          </a:p>
        </p:txBody>
      </p:sp>
      <p:sp>
        <p:nvSpPr>
          <p:cNvPr id="3" name="Ograda datuma 2"/>
          <p:cNvSpPr>
            <a:spLocks noGrp="1"/>
          </p:cNvSpPr>
          <p:nvPr>
            <p:ph type="dt" sz="quarter" idx="1"/>
          </p:nvPr>
        </p:nvSpPr>
        <p:spPr>
          <a:xfrm>
            <a:off x="3851233" y="0"/>
            <a:ext cx="2944875" cy="496671"/>
          </a:xfrm>
          <a:prstGeom prst="rect">
            <a:avLst/>
          </a:prstGeom>
        </p:spPr>
        <p:txBody>
          <a:bodyPr vert="horz" lIns="91440" tIns="45720" rIns="91440" bIns="45720" rtlCol="0"/>
          <a:lstStyle>
            <a:lvl1pPr algn="r">
              <a:defRPr sz="1200"/>
            </a:lvl1pPr>
          </a:lstStyle>
          <a:p>
            <a:pPr>
              <a:defRPr/>
            </a:pPr>
            <a:fld id="{CEA0C787-99CC-42EF-93CB-8F6DE84C2AE1}" type="datetimeFigureOut">
              <a:rPr lang="sl-SI"/>
              <a:pPr>
                <a:defRPr/>
              </a:pPr>
              <a:t>13.03.2023</a:t>
            </a:fld>
            <a:endParaRPr lang="sl-SI"/>
          </a:p>
        </p:txBody>
      </p:sp>
      <p:sp>
        <p:nvSpPr>
          <p:cNvPr id="4" name="Ograda noge 3"/>
          <p:cNvSpPr>
            <a:spLocks noGrp="1"/>
          </p:cNvSpPr>
          <p:nvPr>
            <p:ph type="ftr" sz="quarter" idx="2"/>
          </p:nvPr>
        </p:nvSpPr>
        <p:spPr>
          <a:xfrm>
            <a:off x="0" y="9429968"/>
            <a:ext cx="2946444" cy="494976"/>
          </a:xfrm>
          <a:prstGeom prst="rect">
            <a:avLst/>
          </a:prstGeom>
        </p:spPr>
        <p:txBody>
          <a:bodyPr vert="horz" lIns="91440" tIns="45720" rIns="91440" bIns="45720" rtlCol="0" anchor="b"/>
          <a:lstStyle>
            <a:lvl1pPr algn="l">
              <a:defRPr sz="1200"/>
            </a:lvl1pPr>
          </a:lstStyle>
          <a:p>
            <a:pPr>
              <a:defRPr/>
            </a:pPr>
            <a:endParaRPr lang="sl-SI"/>
          </a:p>
        </p:txBody>
      </p:sp>
      <p:sp>
        <p:nvSpPr>
          <p:cNvPr id="5" name="Ograda številke diapozitiva 4"/>
          <p:cNvSpPr>
            <a:spLocks noGrp="1"/>
          </p:cNvSpPr>
          <p:nvPr>
            <p:ph type="sldNum" sz="quarter" idx="3"/>
          </p:nvPr>
        </p:nvSpPr>
        <p:spPr>
          <a:xfrm>
            <a:off x="3851233" y="9429968"/>
            <a:ext cx="2944875" cy="494976"/>
          </a:xfrm>
          <a:prstGeom prst="rect">
            <a:avLst/>
          </a:prstGeom>
        </p:spPr>
        <p:txBody>
          <a:bodyPr vert="horz" lIns="91440" tIns="45720" rIns="91440" bIns="45720" rtlCol="0" anchor="b"/>
          <a:lstStyle>
            <a:lvl1pPr algn="r">
              <a:defRPr sz="1200"/>
            </a:lvl1pPr>
          </a:lstStyle>
          <a:p>
            <a:pPr>
              <a:defRPr/>
            </a:pPr>
            <a:fld id="{6C0E492E-C589-43EE-B532-023BEED3F5D1}" type="slidenum">
              <a:rPr lang="sl-SI"/>
              <a:pPr>
                <a:defRPr/>
              </a:pPr>
              <a:t>‹#›</a:t>
            </a:fld>
            <a:endParaRPr lang="sl-SI"/>
          </a:p>
        </p:txBody>
      </p:sp>
    </p:spTree>
    <p:extLst>
      <p:ext uri="{BB962C8B-B14F-4D97-AF65-F5344CB8AC3E}">
        <p14:creationId xmlns:p14="http://schemas.microsoft.com/office/powerpoint/2010/main" val="61196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44" cy="496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852801" y="0"/>
            <a:ext cx="2944875" cy="496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6357" y="4715833"/>
            <a:ext cx="4984962" cy="44666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29969"/>
            <a:ext cx="2946444" cy="4966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852801" y="9429969"/>
            <a:ext cx="2944875" cy="4966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14045AC-F331-456A-861D-3C448AA88BA7}" type="slidenum">
              <a:rPr lang="en-US"/>
              <a:pPr>
                <a:defRPr/>
              </a:pPr>
              <a:t>‹#›</a:t>
            </a:fld>
            <a:endParaRPr lang="en-US"/>
          </a:p>
        </p:txBody>
      </p:sp>
    </p:spTree>
    <p:extLst>
      <p:ext uri="{BB962C8B-B14F-4D97-AF65-F5344CB8AC3E}">
        <p14:creationId xmlns:p14="http://schemas.microsoft.com/office/powerpoint/2010/main" val="1040382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6D79165-2DD8-44EF-989D-56F9FB7800DD}" type="slidenum">
              <a:rPr lang="en-US" smtClean="0"/>
              <a:pPr/>
              <a:t>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D55EDAC-6165-43E1-A67F-F4045DD19264}" type="slidenum">
              <a:rPr lang="en-US" smtClean="0"/>
              <a:pPr/>
              <a:t>10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2388892-689B-4D7E-BAA0-2A93256879FD}"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82153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2388892-689B-4D7E-BAA0-2A93256879FD}" type="slidenum">
              <a:rPr lang="en-US" smtClean="0"/>
              <a:pPr/>
              <a:t>12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07109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2388892-689B-4D7E-BAA0-2A93256879FD}" type="slidenum">
              <a:rPr lang="en-US" smtClean="0"/>
              <a:pPr/>
              <a:t>13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D55EDAC-6165-43E1-A67F-F4045DD19264}" type="slidenum">
              <a:rPr lang="en-US" smtClean="0"/>
              <a:pPr/>
              <a:t>14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AE4392CB-830E-4A02-9F47-8CC16D4228E9}" type="slidenum">
              <a:rPr lang="en-US" altLang="sl-SI" sz="1200" smtClean="0"/>
              <a:pPr/>
              <a:t>15</a:t>
            </a:fld>
            <a:endParaRPr lang="en-US" altLang="sl-SI"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16</a:t>
            </a:fld>
            <a:endParaRPr lang="en-US"/>
          </a:p>
        </p:txBody>
      </p:sp>
    </p:spTree>
    <p:extLst>
      <p:ext uri="{BB962C8B-B14F-4D97-AF65-F5344CB8AC3E}">
        <p14:creationId xmlns:p14="http://schemas.microsoft.com/office/powerpoint/2010/main" val="50745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17</a:t>
            </a:fld>
            <a:endParaRPr lang="en-US"/>
          </a:p>
        </p:txBody>
      </p:sp>
    </p:spTree>
    <p:extLst>
      <p:ext uri="{BB962C8B-B14F-4D97-AF65-F5344CB8AC3E}">
        <p14:creationId xmlns:p14="http://schemas.microsoft.com/office/powerpoint/2010/main" val="3248047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DF9F1A4-01C5-41EB-A27B-EDE5F62C8812}" type="slidenum">
              <a:rPr lang="en-US" smtClean="0"/>
              <a:pPr/>
              <a:t>18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19</a:t>
            </a:fld>
            <a:endParaRPr lang="en-US"/>
          </a:p>
        </p:txBody>
      </p:sp>
    </p:spTree>
    <p:extLst>
      <p:ext uri="{BB962C8B-B14F-4D97-AF65-F5344CB8AC3E}">
        <p14:creationId xmlns:p14="http://schemas.microsoft.com/office/powerpoint/2010/main" val="376107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2</a:t>
            </a:fld>
            <a:endParaRPr lang="en-US"/>
          </a:p>
        </p:txBody>
      </p:sp>
    </p:spTree>
    <p:extLst>
      <p:ext uri="{BB962C8B-B14F-4D97-AF65-F5344CB8AC3E}">
        <p14:creationId xmlns:p14="http://schemas.microsoft.com/office/powerpoint/2010/main" val="2665002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20</a:t>
            </a:fld>
            <a:endParaRPr lang="en-US"/>
          </a:p>
        </p:txBody>
      </p:sp>
    </p:spTree>
    <p:extLst>
      <p:ext uri="{BB962C8B-B14F-4D97-AF65-F5344CB8AC3E}">
        <p14:creationId xmlns:p14="http://schemas.microsoft.com/office/powerpoint/2010/main" val="2818429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21</a:t>
            </a:fld>
            <a:endParaRPr lang="en-US"/>
          </a:p>
        </p:txBody>
      </p:sp>
    </p:spTree>
    <p:extLst>
      <p:ext uri="{BB962C8B-B14F-4D97-AF65-F5344CB8AC3E}">
        <p14:creationId xmlns:p14="http://schemas.microsoft.com/office/powerpoint/2010/main" val="4136432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22</a:t>
            </a:fld>
            <a:endParaRPr lang="en-US"/>
          </a:p>
        </p:txBody>
      </p:sp>
    </p:spTree>
    <p:extLst>
      <p:ext uri="{BB962C8B-B14F-4D97-AF65-F5344CB8AC3E}">
        <p14:creationId xmlns:p14="http://schemas.microsoft.com/office/powerpoint/2010/main" val="147927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3</a:t>
            </a:fld>
            <a:endParaRPr lang="en-US"/>
          </a:p>
        </p:txBody>
      </p:sp>
    </p:spTree>
    <p:extLst>
      <p:ext uri="{BB962C8B-B14F-4D97-AF65-F5344CB8AC3E}">
        <p14:creationId xmlns:p14="http://schemas.microsoft.com/office/powerpoint/2010/main" val="277504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4</a:t>
            </a:fld>
            <a:endParaRPr lang="en-US"/>
          </a:p>
        </p:txBody>
      </p:sp>
    </p:spTree>
    <p:extLst>
      <p:ext uri="{BB962C8B-B14F-4D97-AF65-F5344CB8AC3E}">
        <p14:creationId xmlns:p14="http://schemas.microsoft.com/office/powerpoint/2010/main" val="413099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5</a:t>
            </a:fld>
            <a:endParaRPr lang="en-US"/>
          </a:p>
        </p:txBody>
      </p:sp>
    </p:spTree>
    <p:extLst>
      <p:ext uri="{BB962C8B-B14F-4D97-AF65-F5344CB8AC3E}">
        <p14:creationId xmlns:p14="http://schemas.microsoft.com/office/powerpoint/2010/main" val="289708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6</a:t>
            </a:fld>
            <a:endParaRPr lang="en-US"/>
          </a:p>
        </p:txBody>
      </p:sp>
    </p:spTree>
    <p:extLst>
      <p:ext uri="{BB962C8B-B14F-4D97-AF65-F5344CB8AC3E}">
        <p14:creationId xmlns:p14="http://schemas.microsoft.com/office/powerpoint/2010/main" val="4248591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42A68D2-DEB8-468D-9D56-9CAF89A68EB8}" type="slidenum">
              <a:rPr lang="en-US" smtClean="0"/>
              <a:pPr/>
              <a:t>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sl-S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pPr>
              <a:defRPr/>
            </a:pPr>
            <a:fld id="{C14045AC-F331-456A-861D-3C448AA88BA7}" type="slidenum">
              <a:rPr lang="en-US" smtClean="0"/>
              <a:pPr>
                <a:defRPr/>
              </a:pPr>
              <a:t>8</a:t>
            </a:fld>
            <a:endParaRPr lang="en-US"/>
          </a:p>
        </p:txBody>
      </p:sp>
    </p:spTree>
    <p:extLst>
      <p:ext uri="{BB962C8B-B14F-4D97-AF65-F5344CB8AC3E}">
        <p14:creationId xmlns:p14="http://schemas.microsoft.com/office/powerpoint/2010/main" val="126554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2388892-689B-4D7E-BAA0-2A93256879FD}"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08991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1600200"/>
            <a:ext cx="8229600" cy="4525963"/>
          </a:xfrm>
          <a:prstGeom prst="rect">
            <a:avLst/>
          </a:prstGeo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a:prstGeom prst="rect">
            <a:avLst/>
          </a:prstGeo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a:prstGeom prst="rect">
            <a:avLst/>
          </a:prstGeo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457200" y="1600200"/>
            <a:ext cx="4038600" cy="4525963"/>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Naslov in diagram ali organigra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
        <p:nvSpPr>
          <p:cNvPr id="3" name="Ograda SmartArt 2"/>
          <p:cNvSpPr>
            <a:spLocks noGrp="1"/>
          </p:cNvSpPr>
          <p:nvPr>
            <p:ph type="dgm" idx="1"/>
          </p:nvPr>
        </p:nvSpPr>
        <p:spPr>
          <a:xfrm>
            <a:off x="457200" y="1600200"/>
            <a:ext cx="8229600" cy="4525963"/>
          </a:xfrm>
          <a:prstGeom prst="rect">
            <a:avLst/>
          </a:prstGeom>
        </p:spPr>
        <p:txBody>
          <a:bodyPr/>
          <a:lstStyle/>
          <a:p>
            <a:pPr lvl="0"/>
            <a:endParaRPr lang="sl-SI" noProof="0"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
        <p:nvSpPr>
          <p:cNvPr id="3" name="Ograda vsebine 2"/>
          <p:cNvSpPr>
            <a:spLocks noGrp="1"/>
          </p:cNvSpPr>
          <p:nvPr>
            <p:ph idx="1"/>
          </p:nvPr>
        </p:nvSpPr>
        <p:spPr>
          <a:xfrm>
            <a:off x="457200" y="1600200"/>
            <a:ext cx="8229600" cy="4525963"/>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Ograda besedila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26" charset="-128"/>
        </a:defRPr>
      </a:lvl2pPr>
      <a:lvl3pPr algn="ctr" rtl="0" eaLnBrk="0" fontAlgn="base" hangingPunct="0">
        <a:spcBef>
          <a:spcPct val="0"/>
        </a:spcBef>
        <a:spcAft>
          <a:spcPct val="0"/>
        </a:spcAft>
        <a:defRPr sz="4400">
          <a:solidFill>
            <a:schemeClr val="tx2"/>
          </a:solidFill>
          <a:latin typeface="Arial" charset="0"/>
          <a:ea typeface="ＭＳ Ｐゴシック" pitchFamily="-126" charset="-128"/>
        </a:defRPr>
      </a:lvl3pPr>
      <a:lvl4pPr algn="ctr" rtl="0" eaLnBrk="0" fontAlgn="base" hangingPunct="0">
        <a:spcBef>
          <a:spcPct val="0"/>
        </a:spcBef>
        <a:spcAft>
          <a:spcPct val="0"/>
        </a:spcAft>
        <a:defRPr sz="4400">
          <a:solidFill>
            <a:schemeClr val="tx2"/>
          </a:solidFill>
          <a:latin typeface="Arial" charset="0"/>
          <a:ea typeface="ＭＳ Ｐゴシック" pitchFamily="-126" charset="-128"/>
        </a:defRPr>
      </a:lvl4pPr>
      <a:lvl5pPr algn="ctr" rtl="0" eaLnBrk="0" fontAlgn="base" hangingPunct="0">
        <a:spcBef>
          <a:spcPct val="0"/>
        </a:spcBef>
        <a:spcAft>
          <a:spcPct val="0"/>
        </a:spcAft>
        <a:defRPr sz="4400">
          <a:solidFill>
            <a:schemeClr val="tx2"/>
          </a:solidFill>
          <a:latin typeface="Arial" charset="0"/>
          <a:ea typeface="ＭＳ Ｐゴシック" pitchFamily="-126" charset="-128"/>
        </a:defRPr>
      </a:lvl5pPr>
      <a:lvl6pPr marL="457200" algn="ctr" rtl="0" eaLnBrk="0" fontAlgn="base" hangingPunct="0">
        <a:spcBef>
          <a:spcPct val="0"/>
        </a:spcBef>
        <a:spcAft>
          <a:spcPct val="0"/>
        </a:spcAft>
        <a:defRPr sz="4400">
          <a:solidFill>
            <a:schemeClr val="tx2"/>
          </a:solidFill>
          <a:latin typeface="Arial" charset="0"/>
          <a:ea typeface="ＭＳ Ｐゴシック" pitchFamily="-126" charset="-128"/>
        </a:defRPr>
      </a:lvl6pPr>
      <a:lvl7pPr marL="914400" algn="ctr" rtl="0" eaLnBrk="0" fontAlgn="base" hangingPunct="0">
        <a:spcBef>
          <a:spcPct val="0"/>
        </a:spcBef>
        <a:spcAft>
          <a:spcPct val="0"/>
        </a:spcAft>
        <a:defRPr sz="4400">
          <a:solidFill>
            <a:schemeClr val="tx2"/>
          </a:solidFill>
          <a:latin typeface="Arial" charset="0"/>
          <a:ea typeface="ＭＳ Ｐゴシック" pitchFamily="-126" charset="-128"/>
        </a:defRPr>
      </a:lvl7pPr>
      <a:lvl8pPr marL="1371600" algn="ctr" rtl="0" eaLnBrk="0" fontAlgn="base" hangingPunct="0">
        <a:spcBef>
          <a:spcPct val="0"/>
        </a:spcBef>
        <a:spcAft>
          <a:spcPct val="0"/>
        </a:spcAft>
        <a:defRPr sz="4400">
          <a:solidFill>
            <a:schemeClr val="tx2"/>
          </a:solidFill>
          <a:latin typeface="Arial" charset="0"/>
          <a:ea typeface="ＭＳ Ｐゴシック" pitchFamily="-126" charset="-128"/>
        </a:defRPr>
      </a:lvl8pPr>
      <a:lvl9pPr marL="1828800" algn="ctr" rtl="0" eaLnBrk="0" fontAlgn="base" hangingPunct="0">
        <a:spcBef>
          <a:spcPct val="0"/>
        </a:spcBef>
        <a:spcAft>
          <a:spcPct val="0"/>
        </a:spcAft>
        <a:defRPr sz="4400">
          <a:solidFill>
            <a:schemeClr val="tx2"/>
          </a:solidFill>
          <a:latin typeface="Arial" charset="0"/>
          <a:ea typeface="ＭＳ Ｐゴシック" pitchFamily="-12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8" descr="_KAM0272rgb_720x540_grb"/>
          <p:cNvPicPr>
            <a:picLocks noChangeAspect="1" noChangeArrowheads="1"/>
          </p:cNvPicPr>
          <p:nvPr/>
        </p:nvPicPr>
        <p:blipFill>
          <a:blip r:embed="rId3" cstate="print"/>
          <a:srcRect/>
          <a:stretch>
            <a:fillRect/>
          </a:stretch>
        </p:blipFill>
        <p:spPr bwMode="auto">
          <a:xfrm>
            <a:off x="0" y="-27384"/>
            <a:ext cx="9180512" cy="6885384"/>
          </a:xfrm>
          <a:prstGeom prst="rect">
            <a:avLst/>
          </a:prstGeom>
          <a:noFill/>
          <a:ln w="9525">
            <a:noFill/>
            <a:miter lim="800000"/>
            <a:headEnd/>
            <a:tailEnd/>
          </a:ln>
        </p:spPr>
      </p:pic>
      <p:sp>
        <p:nvSpPr>
          <p:cNvPr id="13315" name="Text Box 29"/>
          <p:cNvSpPr txBox="1">
            <a:spLocks noChangeArrowheads="1"/>
          </p:cNvSpPr>
          <p:nvPr/>
        </p:nvSpPr>
        <p:spPr bwMode="auto">
          <a:xfrm>
            <a:off x="1803400" y="981075"/>
            <a:ext cx="7089775" cy="978729"/>
          </a:xfrm>
          <a:prstGeom prst="rect">
            <a:avLst/>
          </a:prstGeom>
          <a:noFill/>
          <a:ln w="9525">
            <a:noFill/>
            <a:miter lim="800000"/>
            <a:headEnd/>
            <a:tailEnd/>
          </a:ln>
        </p:spPr>
        <p:txBody>
          <a:bodyPr>
            <a:spAutoFit/>
          </a:bodyPr>
          <a:lstStyle/>
          <a:p>
            <a:pPr>
              <a:lnSpc>
                <a:spcPct val="80000"/>
              </a:lnSpc>
            </a:pPr>
            <a:r>
              <a:rPr lang="sl-SI" sz="2400" dirty="0" smtClean="0">
                <a:solidFill>
                  <a:schemeClr val="tx2"/>
                </a:solidFill>
                <a:latin typeface="Times New Roman" panose="02020603050405020304" pitchFamily="18" charset="0"/>
                <a:cs typeface="Times New Roman" panose="02020603050405020304" pitchFamily="18" charset="0"/>
              </a:rPr>
              <a:t>ODDELEK ZA PREDŠOLSKO VZGOJO IN IZOBRAŽEVANJE </a:t>
            </a:r>
          </a:p>
          <a:p>
            <a:pPr>
              <a:lnSpc>
                <a:spcPct val="80000"/>
              </a:lnSpc>
            </a:pPr>
            <a:r>
              <a:rPr lang="sl-SI" sz="2400" dirty="0" smtClean="0">
                <a:solidFill>
                  <a:schemeClr val="tx2"/>
                </a:solidFill>
                <a:latin typeface="Times New Roman" panose="02020603050405020304" pitchFamily="18" charset="0"/>
                <a:cs typeface="Times New Roman" panose="02020603050405020304" pitchFamily="18" charset="0"/>
              </a:rPr>
              <a:t>MESTNE OBČINE LJUBLJANA</a:t>
            </a:r>
            <a:endParaRPr lang="en-US" sz="2400" dirty="0">
              <a:latin typeface="Times New Roman" panose="02020603050405020304" pitchFamily="18" charset="0"/>
              <a:cs typeface="Times New Roman" panose="02020603050405020304" pitchFamily="18" charset="0"/>
            </a:endParaRPr>
          </a:p>
        </p:txBody>
      </p:sp>
      <p:sp>
        <p:nvSpPr>
          <p:cNvPr id="13316" name="Text Box 30"/>
          <p:cNvSpPr txBox="1">
            <a:spLocks noChangeArrowheads="1"/>
          </p:cNvSpPr>
          <p:nvPr/>
        </p:nvSpPr>
        <p:spPr bwMode="auto">
          <a:xfrm>
            <a:off x="3448002" y="5873817"/>
            <a:ext cx="2953402" cy="366712"/>
          </a:xfrm>
          <a:prstGeom prst="rect">
            <a:avLst/>
          </a:prstGeom>
          <a:noFill/>
          <a:ln w="9525">
            <a:noFill/>
            <a:miter lim="800000"/>
            <a:headEnd/>
            <a:tailEnd/>
          </a:ln>
        </p:spPr>
        <p:txBody>
          <a:bodyPr wrap="square">
            <a:spAutoFit/>
          </a:bodyPr>
          <a:lstStyle/>
          <a:p>
            <a:pPr>
              <a:lnSpc>
                <a:spcPct val="90000"/>
              </a:lnSpc>
            </a:pPr>
            <a:r>
              <a:rPr lang="sl-SI" sz="2000" b="1" dirty="0" smtClean="0">
                <a:solidFill>
                  <a:srgbClr val="000000"/>
                </a:solidFill>
                <a:latin typeface="Arial Narrow" pitchFamily="34" charset="0"/>
              </a:rPr>
              <a:t>marija.fabcic@ljubljana.si</a:t>
            </a:r>
            <a:endParaRPr lang="en-US" sz="2000" b="1" i="1" dirty="0">
              <a:solidFill>
                <a:srgbClr val="000000"/>
              </a:solidFill>
              <a:latin typeface="Arial Narrow" pitchFamily="34" charset="0"/>
            </a:endParaRPr>
          </a:p>
        </p:txBody>
      </p:sp>
      <p:sp>
        <p:nvSpPr>
          <p:cNvPr id="13317" name="Text Box 31"/>
          <p:cNvSpPr txBox="1">
            <a:spLocks noChangeArrowheads="1"/>
          </p:cNvSpPr>
          <p:nvPr/>
        </p:nvSpPr>
        <p:spPr bwMode="auto">
          <a:xfrm>
            <a:off x="1803400" y="3031239"/>
            <a:ext cx="7366953" cy="830997"/>
          </a:xfrm>
          <a:prstGeom prst="rect">
            <a:avLst/>
          </a:prstGeom>
          <a:noFill/>
          <a:ln w="9525">
            <a:noFill/>
            <a:miter lim="800000"/>
            <a:headEnd/>
            <a:tailEnd/>
          </a:ln>
        </p:spPr>
        <p:txBody>
          <a:bodyPr wrap="none">
            <a:spAutoFit/>
          </a:bodyPr>
          <a:lstStyle/>
          <a:p>
            <a:pPr marL="457200" indent="-457200">
              <a:buAutoNum type="arabicPeriod"/>
            </a:pPr>
            <a:r>
              <a:rPr lang="sl-SI" sz="2400" b="1" dirty="0" smtClean="0">
                <a:latin typeface="Times New Roman" panose="02020603050405020304" pitchFamily="18" charset="0"/>
                <a:cs typeface="Times New Roman" panose="02020603050405020304" pitchFamily="18" charset="0"/>
              </a:rPr>
              <a:t>seja Odbora za predšolsko vzgojo in izobraževanje </a:t>
            </a:r>
          </a:p>
          <a:p>
            <a:r>
              <a:rPr lang="sl-SI" sz="2400" b="1" dirty="0" smtClean="0">
                <a:latin typeface="Times New Roman" panose="02020603050405020304" pitchFamily="18" charset="0"/>
                <a:cs typeface="Times New Roman" panose="02020603050405020304" pitchFamily="18" charset="0"/>
              </a:rPr>
              <a:t>			14. marec 2023</a:t>
            </a:r>
            <a:endParaRPr lang="sl-SI" sz="2400" dirty="0">
              <a:latin typeface="Times New Roman" panose="02020603050405020304" pitchFamily="18" charset="0"/>
              <a:cs typeface="Times New Roman" panose="02020603050405020304" pitchFamily="18" charset="0"/>
            </a:endParaRPr>
          </a:p>
        </p:txBody>
      </p:sp>
      <p:grpSp>
        <p:nvGrpSpPr>
          <p:cNvPr id="2" name="Group 47"/>
          <p:cNvGrpSpPr>
            <a:grpSpLocks/>
          </p:cNvGrpSpPr>
          <p:nvPr/>
        </p:nvGrpSpPr>
        <p:grpSpPr bwMode="auto">
          <a:xfrm>
            <a:off x="457200" y="282575"/>
            <a:ext cx="636588" cy="784225"/>
            <a:chOff x="463" y="178"/>
            <a:chExt cx="401" cy="494"/>
          </a:xfrm>
        </p:grpSpPr>
        <p:sp>
          <p:nvSpPr>
            <p:cNvPr id="13319" name="Freeform 40"/>
            <p:cNvSpPr>
              <a:spLocks/>
            </p:cNvSpPr>
            <p:nvPr/>
          </p:nvSpPr>
          <p:spPr bwMode="auto">
            <a:xfrm>
              <a:off x="528" y="240"/>
              <a:ext cx="288" cy="336"/>
            </a:xfrm>
            <a:custGeom>
              <a:avLst/>
              <a:gdLst>
                <a:gd name="T0" fmla="*/ 0 w 288"/>
                <a:gd name="T1" fmla="*/ 48 h 336"/>
                <a:gd name="T2" fmla="*/ 0 w 288"/>
                <a:gd name="T3" fmla="*/ 240 h 336"/>
                <a:gd name="T4" fmla="*/ 0 w 288"/>
                <a:gd name="T5" fmla="*/ 288 h 336"/>
                <a:gd name="T6" fmla="*/ 48 w 288"/>
                <a:gd name="T7" fmla="*/ 336 h 336"/>
                <a:gd name="T8" fmla="*/ 240 w 288"/>
                <a:gd name="T9" fmla="*/ 336 h 336"/>
                <a:gd name="T10" fmla="*/ 288 w 288"/>
                <a:gd name="T11" fmla="*/ 288 h 336"/>
                <a:gd name="T12" fmla="*/ 288 w 288"/>
                <a:gd name="T13" fmla="*/ 48 h 336"/>
                <a:gd name="T14" fmla="*/ 288 w 288"/>
                <a:gd name="T15" fmla="*/ 0 h 336"/>
                <a:gd name="T16" fmla="*/ 0 w 288"/>
                <a:gd name="T17" fmla="*/ 0 h 336"/>
                <a:gd name="T18" fmla="*/ 0 w 288"/>
                <a:gd name="T19" fmla="*/ 48 h 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336"/>
                <a:gd name="T32" fmla="*/ 288 w 288"/>
                <a:gd name="T33" fmla="*/ 336 h 3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336">
                  <a:moveTo>
                    <a:pt x="0" y="48"/>
                  </a:moveTo>
                  <a:lnTo>
                    <a:pt x="0" y="240"/>
                  </a:lnTo>
                  <a:lnTo>
                    <a:pt x="0" y="288"/>
                  </a:lnTo>
                  <a:lnTo>
                    <a:pt x="48" y="336"/>
                  </a:lnTo>
                  <a:lnTo>
                    <a:pt x="240" y="336"/>
                  </a:lnTo>
                  <a:lnTo>
                    <a:pt x="288" y="288"/>
                  </a:lnTo>
                  <a:lnTo>
                    <a:pt x="288" y="48"/>
                  </a:lnTo>
                  <a:lnTo>
                    <a:pt x="288" y="0"/>
                  </a:lnTo>
                  <a:lnTo>
                    <a:pt x="0" y="0"/>
                  </a:lnTo>
                  <a:lnTo>
                    <a:pt x="0" y="48"/>
                  </a:lnTo>
                  <a:close/>
                </a:path>
              </a:pathLst>
            </a:custGeom>
            <a:solidFill>
              <a:schemeClr val="bg1"/>
            </a:solidFill>
            <a:ln w="9525">
              <a:noFill/>
              <a:round/>
              <a:headEnd/>
              <a:tailEnd/>
            </a:ln>
          </p:spPr>
          <p:txBody>
            <a:bodyPr wrap="none" anchor="ctr"/>
            <a:lstStyle/>
            <a:p>
              <a:endParaRPr lang="sl-SI"/>
            </a:p>
          </p:txBody>
        </p:sp>
        <p:pic>
          <p:nvPicPr>
            <p:cNvPr id="13320" name="Picture 44" descr="gr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3" y="178"/>
              <a:ext cx="401" cy="494"/>
            </a:xfrm>
            <a:prstGeom prst="rect">
              <a:avLst/>
            </a:prstGeom>
            <a:noFill/>
            <a:ln w="9525">
              <a:noFill/>
              <a:miter lim="800000"/>
              <a:headEnd/>
              <a:tailEnd/>
            </a:ln>
          </p:spPr>
        </p:pic>
      </p:grpSp>
      <p:pic>
        <p:nvPicPr>
          <p:cNvPr id="9" name="Slika 8" descr="C:\Users\horvat.MOL\Pictures\ZPE_mali_bar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388" y="60459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1"/>
          <p:cNvSpPr txBox="1">
            <a:spLocks noChangeArrowheads="1"/>
          </p:cNvSpPr>
          <p:nvPr/>
        </p:nvSpPr>
        <p:spPr bwMode="auto">
          <a:xfrm>
            <a:off x="3923928" y="5848114"/>
            <a:ext cx="19184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sl-SI" sz="2500" dirty="0">
              <a:solidFill>
                <a:srgbClr val="000000"/>
              </a:solidFill>
              <a:latin typeface="Times New Roman" panose="02020603050405020304" pitchFamily="18" charset="0"/>
              <a:cs typeface="Times New Roman" panose="02020603050405020304" pitchFamily="18" charset="0"/>
            </a:endParaRPr>
          </a:p>
          <a:p>
            <a:r>
              <a:rPr lang="en-US" altLang="sl-SI" sz="2000" dirty="0">
                <a:solidFill>
                  <a:srgbClr val="000000"/>
                </a:solidFill>
                <a:latin typeface="Times New Roman" panose="02020603050405020304" pitchFamily="18" charset="0"/>
                <a:cs typeface="Times New Roman" panose="02020603050405020304" pitchFamily="18" charset="0"/>
              </a:rPr>
              <a:t>www.ljubljana.si</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sp>
        <p:nvSpPr>
          <p:cNvPr id="25603" name="Rectangle 3"/>
          <p:cNvSpPr>
            <a:spLocks noGrp="1" noChangeArrowheads="1"/>
          </p:cNvSpPr>
          <p:nvPr>
            <p:ph type="ctrTitle" idx="4294967295"/>
          </p:nvPr>
        </p:nvSpPr>
        <p:spPr bwMode="auto">
          <a:xfrm>
            <a:off x="1187624" y="404664"/>
            <a:ext cx="7777162" cy="662136"/>
          </a:xfrm>
          <a:prstGeom prst="rect">
            <a:avLst/>
          </a:prstGeom>
          <a:ln>
            <a:miter lim="800000"/>
            <a:headEnd/>
            <a:tailEnd/>
          </a:ln>
        </p:spPr>
        <p:txBody>
          <a:bodyPr/>
          <a:lstStyle/>
          <a:p>
            <a:pPr algn="l" eaLnBrk="1" hangingPunct="1">
              <a:defRPr/>
            </a:pPr>
            <a:r>
              <a:rPr lang="sl-SI" sz="2800" b="1" dirty="0" smtClean="0">
                <a:effectLst>
                  <a:outerShdw blurRad="38100" dist="38100" dir="2700000" algn="tl">
                    <a:srgbClr val="000000">
                      <a:alpha val="43137"/>
                    </a:srgbClr>
                  </a:outerShdw>
                </a:effectLst>
                <a:latin typeface="Arial Narrow" pitchFamily="34" charset="0"/>
              </a:rPr>
              <a:t>	Nadstandard v vrtcih</a:t>
            </a:r>
            <a:r>
              <a:rPr lang="sl-SI" sz="2400" b="1" u="sng" dirty="0" smtClean="0">
                <a:latin typeface="Trebuchet MS" pitchFamily="34" charset="0"/>
              </a:rPr>
              <a:t/>
            </a:r>
            <a:br>
              <a:rPr lang="sl-SI" sz="2400" b="1" u="sng" dirty="0" smtClean="0">
                <a:latin typeface="Trebuchet MS" pitchFamily="34" charset="0"/>
              </a:rPr>
            </a:br>
            <a:endParaRPr lang="sl-SI" sz="2400" b="1" u="sng" dirty="0" smtClean="0">
              <a:latin typeface="Trebuchet MS" pitchFamily="34" charset="0"/>
            </a:endParaRPr>
          </a:p>
        </p:txBody>
      </p:sp>
      <p:sp>
        <p:nvSpPr>
          <p:cNvPr id="30724" name="Rectangle 4"/>
          <p:cNvSpPr>
            <a:spLocks noGrp="1" noChangeArrowheads="1"/>
          </p:cNvSpPr>
          <p:nvPr>
            <p:ph type="subTitle" idx="4294967295"/>
          </p:nvPr>
        </p:nvSpPr>
        <p:spPr bwMode="auto">
          <a:xfrm>
            <a:off x="435868" y="1556792"/>
            <a:ext cx="8424863" cy="3131095"/>
          </a:xfrm>
          <a:prstGeom prst="rect">
            <a:avLst/>
          </a:prstGeom>
          <a:noFill/>
          <a:ln>
            <a:miter lim="800000"/>
            <a:headEnd/>
            <a:tailEnd/>
          </a:ln>
        </p:spPr>
        <p:txBody>
          <a:bodyPr/>
          <a:lstStyle/>
          <a:p>
            <a:pPr marL="0" indent="0" algn="just" eaLnBrk="1" hangingPunct="1">
              <a:lnSpc>
                <a:spcPct val="80000"/>
              </a:lnSpc>
              <a:buNone/>
            </a:pPr>
            <a:r>
              <a:rPr lang="sl-SI" sz="2000" dirty="0" smtClean="0"/>
              <a:t>Mestna občina Ljubljana zagotavlja dodatna sredstva za:</a:t>
            </a:r>
            <a:r>
              <a:rPr lang="en-US" sz="2000" dirty="0" smtClean="0"/>
              <a:t> </a:t>
            </a:r>
            <a:endParaRPr lang="sl-SI" sz="2000" dirty="0"/>
          </a:p>
          <a:p>
            <a:pPr algn="just" eaLnBrk="1" hangingPunct="1">
              <a:lnSpc>
                <a:spcPct val="80000"/>
              </a:lnSpc>
            </a:pPr>
            <a:r>
              <a:rPr lang="sl-SI" sz="2000" dirty="0" smtClean="0"/>
              <a:t>rezervacije zaradi zdravstvene ali počitniške odsotnosti (30 % plačila) ter dodatne mestne popuste,</a:t>
            </a:r>
          </a:p>
          <a:p>
            <a:pPr algn="just" eaLnBrk="1" hangingPunct="1">
              <a:lnSpc>
                <a:spcPct val="80000"/>
              </a:lnSpc>
            </a:pPr>
            <a:r>
              <a:rPr lang="sl-SI" sz="2000" dirty="0" smtClean="0"/>
              <a:t>sofinanciranje letovanja / zimovanja v </a:t>
            </a:r>
            <a:r>
              <a:rPr lang="sl-SI" sz="2000" dirty="0"/>
              <a:t>višini </a:t>
            </a:r>
            <a:r>
              <a:rPr lang="sl-SI" sz="2000" dirty="0" smtClean="0"/>
              <a:t>75 </a:t>
            </a:r>
            <a:r>
              <a:rPr lang="sl-SI" sz="2000" dirty="0"/>
              <a:t>EUR na </a:t>
            </a:r>
            <a:r>
              <a:rPr lang="sl-SI" sz="2000" dirty="0" smtClean="0"/>
              <a:t>otroka, </a:t>
            </a:r>
            <a:r>
              <a:rPr lang="sl-SI" sz="2000" dirty="0"/>
              <a:t>starega 5-6 </a:t>
            </a:r>
            <a:r>
              <a:rPr lang="sl-SI" sz="2000" dirty="0" smtClean="0"/>
              <a:t>let</a:t>
            </a:r>
            <a:r>
              <a:rPr lang="sl-SI" sz="2000" dirty="0"/>
              <a:t>, </a:t>
            </a:r>
            <a:r>
              <a:rPr lang="sl-SI" sz="2000" dirty="0" smtClean="0"/>
              <a:t>dodatne stroške dela, dodatne </a:t>
            </a:r>
            <a:r>
              <a:rPr lang="sl-SI" sz="2000" dirty="0"/>
              <a:t>spremljevalce za otroke s posebnimi potrebami,</a:t>
            </a:r>
          </a:p>
          <a:p>
            <a:pPr algn="just" eaLnBrk="1" hangingPunct="1">
              <a:lnSpc>
                <a:spcPct val="80000"/>
              </a:lnSpc>
            </a:pPr>
            <a:r>
              <a:rPr lang="sl-SI" sz="2000" dirty="0" smtClean="0"/>
              <a:t>sredstva </a:t>
            </a:r>
            <a:r>
              <a:rPr lang="sl-SI" sz="2000" dirty="0"/>
              <a:t>za didaktični material za otroke s posebnimi </a:t>
            </a:r>
            <a:r>
              <a:rPr lang="sl-SI" sz="2000" dirty="0" smtClean="0"/>
              <a:t>potrebami,</a:t>
            </a:r>
          </a:p>
          <a:p>
            <a:pPr algn="just" eaLnBrk="1" hangingPunct="1">
              <a:lnSpc>
                <a:spcPct val="80000"/>
              </a:lnSpc>
            </a:pPr>
            <a:r>
              <a:rPr lang="sl-SI" sz="2000" dirty="0" smtClean="0"/>
              <a:t>obogatitvene dejavnosti za predšolske otroke,</a:t>
            </a:r>
          </a:p>
          <a:p>
            <a:pPr algn="just" eaLnBrk="1" hangingPunct="1">
              <a:lnSpc>
                <a:spcPct val="80000"/>
              </a:lnSpc>
            </a:pPr>
            <a:r>
              <a:rPr lang="sl-SI" sz="2000" dirty="0"/>
              <a:t>s</a:t>
            </a:r>
            <a:r>
              <a:rPr lang="sl-SI" sz="2000" dirty="0" smtClean="0"/>
              <a:t>ofinanciranje strokovnega kadra za delo v vrtcu v naravi in</a:t>
            </a:r>
          </a:p>
          <a:p>
            <a:pPr algn="just" eaLnBrk="1" hangingPunct="1">
              <a:lnSpc>
                <a:spcPct val="80000"/>
              </a:lnSpc>
            </a:pPr>
            <a:r>
              <a:rPr lang="sl-SI" sz="2000" dirty="0"/>
              <a:t>o</a:t>
            </a:r>
            <a:r>
              <a:rPr lang="sl-SI" sz="2000" dirty="0" smtClean="0"/>
              <a:t>trokom s stalnim bivališčem v MOL sofinanciramo zimovanje/letovanje v počitniških domovih MOL.</a:t>
            </a:r>
          </a:p>
          <a:p>
            <a:pPr eaLnBrk="1" hangingPunct="1">
              <a:lnSpc>
                <a:spcPct val="80000"/>
              </a:lnSpc>
            </a:pPr>
            <a:endParaRPr lang="sl-SI" sz="2000" dirty="0" smtClean="0"/>
          </a:p>
          <a:p>
            <a:pPr eaLnBrk="1" hangingPunct="1">
              <a:lnSpc>
                <a:spcPct val="80000"/>
              </a:lnSpc>
            </a:pPr>
            <a:endParaRPr lang="sl-SI" sz="2000" dirty="0"/>
          </a:p>
          <a:p>
            <a:pPr marL="800100" lvl="1" indent="-342900" eaLnBrk="1" hangingPunct="1">
              <a:lnSpc>
                <a:spcPct val="80000"/>
              </a:lnSpc>
            </a:pPr>
            <a:endParaRPr lang="sl-SI" sz="2400" dirty="0">
              <a:latin typeface="Arial Narrow" pitchFamily="34" charset="0"/>
            </a:endParaRPr>
          </a:p>
          <a:p>
            <a:pPr marL="800100" lvl="1" indent="-342900" eaLnBrk="1" hangingPunct="1">
              <a:lnSpc>
                <a:spcPct val="80000"/>
              </a:lnSpc>
              <a:buFontTx/>
              <a:buNone/>
            </a:pPr>
            <a:endParaRPr lang="sl-SI" sz="2400" dirty="0">
              <a:latin typeface="Arial Narrow" pitchFamily="34" charset="0"/>
            </a:endParaRPr>
          </a:p>
          <a:p>
            <a:pPr marL="800100" lvl="1" indent="-342900" eaLnBrk="1" hangingPunct="1">
              <a:lnSpc>
                <a:spcPct val="80000"/>
              </a:lnSpc>
            </a:pPr>
            <a:endParaRPr lang="sl-SI" sz="2400" dirty="0">
              <a:latin typeface="Arial Narrow" pitchFamily="34" charset="0"/>
            </a:endParaRPr>
          </a:p>
          <a:p>
            <a:pPr marL="800100" lvl="1" indent="-342900" eaLnBrk="1" hangingPunct="1">
              <a:lnSpc>
                <a:spcPct val="80000"/>
              </a:lnSpc>
            </a:pPr>
            <a:endParaRPr lang="sl-SI" sz="2400" dirty="0">
              <a:latin typeface="Arial Narrow"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869160"/>
            <a:ext cx="2382698" cy="159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4869160"/>
            <a:ext cx="2471168" cy="164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Slika 6" descr="C:\Users\horvat.MOL\Pictures\ZPE_mali_barv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8800" y="6237311"/>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23589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sp>
        <p:nvSpPr>
          <p:cNvPr id="18435" name="Rectangle 3"/>
          <p:cNvSpPr>
            <a:spLocks noGrp="1" noChangeArrowheads="1"/>
          </p:cNvSpPr>
          <p:nvPr>
            <p:ph type="ctrTitle" idx="4294967295"/>
          </p:nvPr>
        </p:nvSpPr>
        <p:spPr bwMode="auto">
          <a:xfrm>
            <a:off x="1101355" y="282163"/>
            <a:ext cx="7777162" cy="792163"/>
          </a:xfrm>
          <a:prstGeom prst="rect">
            <a:avLst/>
          </a:prstGeom>
          <a:ln>
            <a:miter lim="800000"/>
            <a:headEnd/>
            <a:tailEnd/>
          </a:ln>
        </p:spPr>
        <p:txBody>
          <a:bodyPr/>
          <a:lstStyle/>
          <a:p>
            <a:pPr algn="l" eaLnBrk="1" hangingPunct="1">
              <a:defRPr/>
            </a:pPr>
            <a:r>
              <a:rPr lang="sl-SI" sz="2800" b="1" dirty="0" smtClean="0">
                <a:effectLst>
                  <a:outerShdw blurRad="38100" dist="38100" dir="2700000" algn="tl">
                    <a:srgbClr val="000000">
                      <a:alpha val="43137"/>
                    </a:srgbClr>
                  </a:outerShdw>
                </a:effectLst>
                <a:latin typeface="Arial Narrow" pitchFamily="34" charset="0"/>
              </a:rPr>
              <a:t>	Financiranje zasebnih vrtcev</a:t>
            </a:r>
          </a:p>
        </p:txBody>
      </p:sp>
      <p:sp>
        <p:nvSpPr>
          <p:cNvPr id="24580" name="Rectangle 4"/>
          <p:cNvSpPr>
            <a:spLocks noGrp="1" noChangeArrowheads="1"/>
          </p:cNvSpPr>
          <p:nvPr>
            <p:ph type="subTitle" idx="4294967295"/>
          </p:nvPr>
        </p:nvSpPr>
        <p:spPr bwMode="auto">
          <a:xfrm>
            <a:off x="323528" y="1066800"/>
            <a:ext cx="8280920" cy="5602560"/>
          </a:xfrm>
          <a:prstGeom prst="rect">
            <a:avLst/>
          </a:prstGeom>
          <a:noFill/>
          <a:ln>
            <a:miter lim="800000"/>
            <a:headEnd/>
            <a:tailEnd/>
          </a:ln>
        </p:spPr>
        <p:txBody>
          <a:bodyPr/>
          <a:lstStyle/>
          <a:p>
            <a:r>
              <a:rPr lang="sl-SI" sz="2000" dirty="0"/>
              <a:t>Zasebnim vrtcem pripadajo sredstva iz proračuna občine, če </a:t>
            </a:r>
            <a:r>
              <a:rPr lang="sl-SI" sz="2000" u="sng" dirty="0">
                <a:solidFill>
                  <a:srgbClr val="FF0000"/>
                </a:solidFill>
              </a:rPr>
              <a:t>izpolnjujejo naslednje pogoje</a:t>
            </a:r>
            <a:r>
              <a:rPr lang="sl-SI" sz="2000" dirty="0">
                <a:solidFill>
                  <a:srgbClr val="FF0000"/>
                </a:solidFill>
              </a:rPr>
              <a:t>:</a:t>
            </a:r>
          </a:p>
          <a:p>
            <a:pPr lvl="1"/>
            <a:r>
              <a:rPr lang="sl-SI" sz="1600" dirty="0" smtClean="0"/>
              <a:t>če </a:t>
            </a:r>
            <a:r>
              <a:rPr lang="sl-SI" sz="1600" dirty="0"/>
              <a:t>izvajajo najmanj poldnevni program,</a:t>
            </a:r>
          </a:p>
          <a:p>
            <a:pPr lvl="1"/>
            <a:r>
              <a:rPr lang="sl-SI" sz="1600" dirty="0" smtClean="0"/>
              <a:t>če </a:t>
            </a:r>
            <a:r>
              <a:rPr lang="sl-SI" sz="1600" dirty="0"/>
              <a:t>imajo vključenih najmanj za en oddelek predšolskih otrok,</a:t>
            </a:r>
          </a:p>
          <a:p>
            <a:pPr lvl="1"/>
            <a:r>
              <a:rPr lang="sl-SI" sz="1600" dirty="0" smtClean="0"/>
              <a:t>če </a:t>
            </a:r>
            <a:r>
              <a:rPr lang="sl-SI" sz="1600" dirty="0"/>
              <a:t>imajo zaposlene oziroma drugače zagotovljene vzgojitelje in vzgojitelje predšolskih otrok – pomočnike vzgojitelja za izvedbo programa v skladu z zakonom in drugimi predpisi in</a:t>
            </a:r>
          </a:p>
          <a:p>
            <a:pPr lvl="1"/>
            <a:r>
              <a:rPr lang="sl-SI" sz="1600" dirty="0" smtClean="0"/>
              <a:t>če </a:t>
            </a:r>
            <a:r>
              <a:rPr lang="sl-SI" sz="1600" dirty="0"/>
              <a:t>so dostopni vsem otrokom</a:t>
            </a:r>
            <a:r>
              <a:rPr lang="sl-SI" sz="1600" dirty="0" smtClean="0"/>
              <a:t>.</a:t>
            </a:r>
          </a:p>
          <a:p>
            <a:endParaRPr lang="sl-SI" sz="2000" dirty="0"/>
          </a:p>
          <a:p>
            <a:r>
              <a:rPr lang="sl-SI" sz="2000" u="sng" dirty="0">
                <a:solidFill>
                  <a:srgbClr val="FF0000"/>
                </a:solidFill>
              </a:rPr>
              <a:t>Osnova za izračun </a:t>
            </a:r>
            <a:r>
              <a:rPr lang="sl-SI" sz="2000" dirty="0">
                <a:solidFill>
                  <a:srgbClr val="FF0000"/>
                </a:solidFill>
              </a:rPr>
              <a:t>obveznosti občine </a:t>
            </a:r>
            <a:r>
              <a:rPr lang="sl-SI" sz="2000" dirty="0"/>
              <a:t>za posameznega otroka, vključenega v zasebni vrtec, je cena istovrstnega programa javnega vrtca na območju občine, zmanjšana za znesek, ki bi ga starši plačali za </a:t>
            </a:r>
            <a:r>
              <a:rPr lang="sl-SI" sz="2000" dirty="0" smtClean="0"/>
              <a:t>otroka, </a:t>
            </a:r>
            <a:r>
              <a:rPr lang="sl-SI" sz="2000" dirty="0"/>
              <a:t>če bi bil otrok vključen v javni </a:t>
            </a:r>
            <a:r>
              <a:rPr lang="sl-SI" sz="2000" dirty="0" smtClean="0"/>
              <a:t>vrtec (odločba CSD). </a:t>
            </a:r>
          </a:p>
          <a:p>
            <a:r>
              <a:rPr lang="sl-SI" sz="2000" dirty="0" smtClean="0"/>
              <a:t>Zasebnemu </a:t>
            </a:r>
            <a:r>
              <a:rPr lang="sl-SI" sz="2000" dirty="0"/>
              <a:t>vrtcu pripada za posameznega otroka </a:t>
            </a:r>
            <a:r>
              <a:rPr lang="sl-SI" sz="2000" u="sng" dirty="0">
                <a:solidFill>
                  <a:srgbClr val="FF0000"/>
                </a:solidFill>
              </a:rPr>
              <a:t>85% teh sredstev</a:t>
            </a:r>
            <a:r>
              <a:rPr lang="sl-SI" sz="2000" dirty="0"/>
              <a:t>.</a:t>
            </a:r>
          </a:p>
        </p:txBody>
      </p:sp>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8800" y="62373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02478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sp>
        <p:nvSpPr>
          <p:cNvPr id="18435" name="Rectangle 3"/>
          <p:cNvSpPr>
            <a:spLocks noGrp="1" noChangeArrowheads="1"/>
          </p:cNvSpPr>
          <p:nvPr>
            <p:ph type="ctrTitle" idx="4294967295"/>
          </p:nvPr>
        </p:nvSpPr>
        <p:spPr bwMode="auto">
          <a:xfrm>
            <a:off x="1331640" y="312509"/>
            <a:ext cx="7519110" cy="596211"/>
          </a:xfrm>
          <a:prstGeom prst="rect">
            <a:avLst/>
          </a:prstGeom>
          <a:ln>
            <a:miter lim="800000"/>
            <a:headEnd/>
            <a:tailEnd/>
          </a:ln>
        </p:spPr>
        <p:txBody>
          <a:bodyPr/>
          <a:lstStyle/>
          <a:p>
            <a:pPr algn="l" eaLnBrk="1" hangingPunct="1">
              <a:defRPr/>
            </a:pPr>
            <a:r>
              <a:rPr lang="sl-SI" sz="2800" b="1" dirty="0" smtClean="0">
                <a:effectLst>
                  <a:outerShdw blurRad="38100" dist="38100" dir="2700000" algn="tl">
                    <a:srgbClr val="000000">
                      <a:alpha val="43137"/>
                    </a:srgbClr>
                  </a:outerShdw>
                </a:effectLst>
                <a:latin typeface="Arial Narrow" pitchFamily="34" charset="0"/>
              </a:rPr>
              <a:t>	Javne in zasebne osnovne šole 2022/23</a:t>
            </a:r>
          </a:p>
        </p:txBody>
      </p:sp>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8800" y="62373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ela 2"/>
          <p:cNvGraphicFramePr>
            <a:graphicFrameLocks noGrp="1"/>
          </p:cNvGraphicFramePr>
          <p:nvPr>
            <p:extLst>
              <p:ext uri="{D42A27DB-BD31-4B8C-83A1-F6EECF244321}">
                <p14:modId xmlns:p14="http://schemas.microsoft.com/office/powerpoint/2010/main" val="2932750869"/>
              </p:ext>
            </p:extLst>
          </p:nvPr>
        </p:nvGraphicFramePr>
        <p:xfrm>
          <a:off x="1543311" y="2015666"/>
          <a:ext cx="5501005" cy="1526540"/>
        </p:xfrm>
        <a:graphic>
          <a:graphicData uri="http://schemas.openxmlformats.org/drawingml/2006/table">
            <a:tbl>
              <a:tblPr firstRow="1" firstCol="1" bandRow="1"/>
              <a:tblGrid>
                <a:gridCol w="1000125">
                  <a:extLst>
                    <a:ext uri="{9D8B030D-6E8A-4147-A177-3AD203B41FA5}">
                      <a16:colId xmlns:a16="http://schemas.microsoft.com/office/drawing/2014/main" val="2003044965"/>
                    </a:ext>
                  </a:extLst>
                </a:gridCol>
                <a:gridCol w="708660">
                  <a:extLst>
                    <a:ext uri="{9D8B030D-6E8A-4147-A177-3AD203B41FA5}">
                      <a16:colId xmlns:a16="http://schemas.microsoft.com/office/drawing/2014/main" val="117631495"/>
                    </a:ext>
                  </a:extLst>
                </a:gridCol>
                <a:gridCol w="723900">
                  <a:extLst>
                    <a:ext uri="{9D8B030D-6E8A-4147-A177-3AD203B41FA5}">
                      <a16:colId xmlns:a16="http://schemas.microsoft.com/office/drawing/2014/main" val="4161144604"/>
                    </a:ext>
                  </a:extLst>
                </a:gridCol>
                <a:gridCol w="723900">
                  <a:extLst>
                    <a:ext uri="{9D8B030D-6E8A-4147-A177-3AD203B41FA5}">
                      <a16:colId xmlns:a16="http://schemas.microsoft.com/office/drawing/2014/main" val="1289187871"/>
                    </a:ext>
                  </a:extLst>
                </a:gridCol>
                <a:gridCol w="723900">
                  <a:extLst>
                    <a:ext uri="{9D8B030D-6E8A-4147-A177-3AD203B41FA5}">
                      <a16:colId xmlns:a16="http://schemas.microsoft.com/office/drawing/2014/main" val="980418784"/>
                    </a:ext>
                  </a:extLst>
                </a:gridCol>
                <a:gridCol w="810260">
                  <a:extLst>
                    <a:ext uri="{9D8B030D-6E8A-4147-A177-3AD203B41FA5}">
                      <a16:colId xmlns:a16="http://schemas.microsoft.com/office/drawing/2014/main" val="436559481"/>
                    </a:ext>
                  </a:extLst>
                </a:gridCol>
                <a:gridCol w="810260">
                  <a:extLst>
                    <a:ext uri="{9D8B030D-6E8A-4147-A177-3AD203B41FA5}">
                      <a16:colId xmlns:a16="http://schemas.microsoft.com/office/drawing/2014/main" val="130641840"/>
                    </a:ext>
                  </a:extLst>
                </a:gridCol>
              </a:tblGrid>
              <a:tr h="215900">
                <a:tc rowSpan="2">
                  <a:txBody>
                    <a:bodyPr/>
                    <a:lstStyle/>
                    <a:p>
                      <a:pPr>
                        <a:spcAft>
                          <a:spcPts val="0"/>
                        </a:spcAft>
                      </a:pPr>
                      <a:r>
                        <a:rPr lang="sl-SI" sz="1100" dirty="0">
                          <a:effectLst/>
                          <a:latin typeface="Times New Roman" panose="02020603050405020304" pitchFamily="18" charset="0"/>
                          <a:ea typeface="Times New Roman" panose="02020603050405020304" pitchFamily="18" charset="0"/>
                        </a:rPr>
                        <a:t>ŠOLSKO LETO</a:t>
                      </a:r>
                    </a:p>
                  </a:txBody>
                  <a:tcPr marL="68580" marR="68580" marT="0"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gridSpan="2">
                  <a:txBody>
                    <a:bodyPr/>
                    <a:lstStyle/>
                    <a:p>
                      <a:pPr>
                        <a:spcAft>
                          <a:spcPts val="0"/>
                        </a:spcAft>
                      </a:pPr>
                      <a:r>
                        <a:rPr lang="sl-SI" sz="1100">
                          <a:effectLst/>
                          <a:latin typeface="Times New Roman" panose="02020603050405020304" pitchFamily="18" charset="0"/>
                          <a:ea typeface="Times New Roman" panose="02020603050405020304" pitchFamily="18" charset="0"/>
                        </a:rPr>
                        <a:t>2021/2022</a:t>
                      </a:r>
                    </a:p>
                  </a:txBody>
                  <a:tcPr marL="68580" marR="68580" marT="0" marB="0" anchor="b">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sl-SI"/>
                    </a:p>
                  </a:txBody>
                  <a:tcPr/>
                </a:tc>
                <a:tc gridSpan="2">
                  <a:txBody>
                    <a:bodyPr/>
                    <a:lstStyle/>
                    <a:p>
                      <a:pPr>
                        <a:spcAft>
                          <a:spcPts val="0"/>
                        </a:spcAft>
                      </a:pPr>
                      <a:r>
                        <a:rPr lang="sl-SI" sz="1100">
                          <a:effectLst/>
                          <a:latin typeface="Times New Roman" panose="02020603050405020304" pitchFamily="18" charset="0"/>
                          <a:ea typeface="Times New Roman" panose="02020603050405020304" pitchFamily="18" charset="0"/>
                        </a:rPr>
                        <a:t>2022/2023</a:t>
                      </a:r>
                    </a:p>
                  </a:txBody>
                  <a:tcPr marL="68580" marR="68580" marT="0" marB="0" anchor="b">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sl-SI"/>
                    </a:p>
                  </a:txBody>
                  <a:tcPr/>
                </a:tc>
                <a:tc gridSpan="2">
                  <a:txBody>
                    <a:bodyPr/>
                    <a:lstStyle/>
                    <a:p>
                      <a:pPr>
                        <a:spcAft>
                          <a:spcPts val="0"/>
                        </a:spcAft>
                      </a:pPr>
                      <a:r>
                        <a:rPr lang="sl-SI" sz="1100" b="1" dirty="0">
                          <a:effectLst/>
                          <a:latin typeface="Times New Roman" panose="02020603050405020304" pitchFamily="18" charset="0"/>
                          <a:ea typeface="Times New Roman" panose="02020603050405020304" pitchFamily="18" charset="0"/>
                        </a:rPr>
                        <a:t>RAZLIKA</a:t>
                      </a:r>
                    </a:p>
                  </a:txBody>
                  <a:tcPr marL="68580" marR="68580" marT="0"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sl-SI"/>
                    </a:p>
                  </a:txBody>
                  <a:tcPr/>
                </a:tc>
                <a:extLst>
                  <a:ext uri="{0D108BD9-81ED-4DB2-BD59-A6C34878D82A}">
                    <a16:rowId xmlns:a16="http://schemas.microsoft.com/office/drawing/2014/main" val="3890385907"/>
                  </a:ext>
                </a:extLst>
              </a:tr>
              <a:tr h="330200">
                <a:tc v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št. učencev</a:t>
                      </a:r>
                    </a:p>
                  </a:txBody>
                  <a:tcPr marL="68580" marR="68580" marT="0" marB="0">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št. oddelkov</a:t>
                      </a:r>
                    </a:p>
                  </a:txBody>
                  <a:tcPr marL="68580" marR="68580" marT="0" marB="0">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št. učencev</a:t>
                      </a:r>
                    </a:p>
                  </a:txBody>
                  <a:tcPr marL="68580" marR="68580" marT="0" marB="0">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št. oddelkov</a:t>
                      </a:r>
                    </a:p>
                  </a:txBody>
                  <a:tcPr marL="68580" marR="68580" marT="0" marB="0">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b="1">
                          <a:effectLst/>
                          <a:latin typeface="Times New Roman" panose="02020603050405020304" pitchFamily="18" charset="0"/>
                          <a:ea typeface="Times New Roman" panose="02020603050405020304" pitchFamily="18" charset="0"/>
                        </a:rPr>
                        <a:t>št. učencev</a:t>
                      </a:r>
                    </a:p>
                  </a:txBody>
                  <a:tcPr marL="68580" marR="68580" marT="0" marB="0">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b="1" dirty="0">
                          <a:effectLst/>
                          <a:latin typeface="Times New Roman" panose="02020603050405020304" pitchFamily="18" charset="0"/>
                          <a:ea typeface="Times New Roman" panose="02020603050405020304" pitchFamily="18" charset="0"/>
                        </a:rPr>
                        <a:t>št. oddelkov</a:t>
                      </a:r>
                    </a:p>
                  </a:txBody>
                  <a:tcPr marL="68580" marR="68580" marT="0" marB="0">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extLst>
                  <a:ext uri="{0D108BD9-81ED-4DB2-BD59-A6C34878D82A}">
                    <a16:rowId xmlns:a16="http://schemas.microsoft.com/office/drawing/2014/main" val="3390145861"/>
                  </a:ext>
                </a:extLst>
              </a:tr>
              <a:tr h="215900">
                <a:tc>
                  <a:txBody>
                    <a:bodyPr/>
                    <a:lstStyle/>
                    <a:p>
                      <a:pPr>
                        <a:spcAft>
                          <a:spcPts val="0"/>
                        </a:spcAft>
                      </a:pPr>
                      <a:r>
                        <a:rPr lang="sl-SI" sz="1100">
                          <a:effectLst/>
                          <a:latin typeface="Times New Roman" panose="02020603050405020304" pitchFamily="18" charset="0"/>
                          <a:ea typeface="Times New Roman" panose="02020603050405020304" pitchFamily="18" charset="0"/>
                        </a:rPr>
                        <a:t>JAVNE OŠ</a:t>
                      </a:r>
                    </a:p>
                  </a:txBody>
                  <a:tcPr marL="68580" marR="6858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dirty="0">
                          <a:effectLst/>
                          <a:latin typeface="Times New Roman" panose="02020603050405020304" pitchFamily="18" charset="0"/>
                          <a:ea typeface="Times New Roman" panose="02020603050405020304" pitchFamily="18" charset="0"/>
                        </a:rPr>
                        <a:t>25.379</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a:effectLst/>
                          <a:latin typeface="Times New Roman" panose="02020603050405020304" pitchFamily="18" charset="0"/>
                          <a:ea typeface="Times New Roman" panose="02020603050405020304" pitchFamily="18" charset="0"/>
                        </a:rPr>
                        <a:t>1.118</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a:effectLst/>
                          <a:latin typeface="Times New Roman" panose="02020603050405020304" pitchFamily="18" charset="0"/>
                          <a:ea typeface="Times New Roman" panose="02020603050405020304" pitchFamily="18" charset="0"/>
                        </a:rPr>
                        <a:t>25.356</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a:effectLst/>
                          <a:latin typeface="Times New Roman" panose="02020603050405020304" pitchFamily="18" charset="0"/>
                          <a:ea typeface="Times New Roman" panose="02020603050405020304" pitchFamily="18" charset="0"/>
                        </a:rPr>
                        <a:t>1.126</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b="1">
                          <a:effectLst/>
                          <a:latin typeface="Times New Roman" panose="02020603050405020304" pitchFamily="18" charset="0"/>
                          <a:ea typeface="Times New Roman" panose="02020603050405020304" pitchFamily="18" charset="0"/>
                        </a:rPr>
                        <a:t>-23</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b="1" dirty="0">
                          <a:effectLst/>
                          <a:latin typeface="Times New Roman" panose="02020603050405020304" pitchFamily="18" charset="0"/>
                          <a:ea typeface="Times New Roman" panose="02020603050405020304" pitchFamily="18" charset="0"/>
                        </a:rPr>
                        <a:t>8</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extLst>
                  <a:ext uri="{0D108BD9-81ED-4DB2-BD59-A6C34878D82A}">
                    <a16:rowId xmlns:a16="http://schemas.microsoft.com/office/drawing/2014/main" val="2386699880"/>
                  </a:ext>
                </a:extLst>
              </a:tr>
              <a:tr h="209550">
                <a:tc>
                  <a:txBody>
                    <a:bodyPr/>
                    <a:lstStyle/>
                    <a:p>
                      <a:pPr>
                        <a:spcAft>
                          <a:spcPts val="0"/>
                        </a:spcAft>
                      </a:pPr>
                      <a:r>
                        <a:rPr lang="sl-SI" sz="1100">
                          <a:effectLst/>
                          <a:latin typeface="Times New Roman" panose="02020603050405020304" pitchFamily="18" charset="0"/>
                          <a:ea typeface="Times New Roman" panose="02020603050405020304" pitchFamily="18" charset="0"/>
                        </a:rPr>
                        <a:t>ZASEBNE OŠ</a:t>
                      </a:r>
                    </a:p>
                  </a:txBody>
                  <a:tcPr marL="68580" marR="6858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dirty="0">
                          <a:effectLst/>
                          <a:latin typeface="Times New Roman" panose="02020603050405020304" pitchFamily="18" charset="0"/>
                          <a:ea typeface="Times New Roman" panose="02020603050405020304" pitchFamily="18" charset="0"/>
                        </a:rPr>
                        <a:t>1.186</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a:effectLst/>
                          <a:latin typeface="Times New Roman" panose="02020603050405020304" pitchFamily="18" charset="0"/>
                          <a:ea typeface="Times New Roman" panose="02020603050405020304" pitchFamily="18" charset="0"/>
                        </a:rPr>
                        <a:t>51</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a:effectLst/>
                          <a:latin typeface="Times New Roman" panose="02020603050405020304" pitchFamily="18" charset="0"/>
                          <a:ea typeface="Times New Roman" panose="02020603050405020304" pitchFamily="18" charset="0"/>
                        </a:rPr>
                        <a:t>1.198</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a:effectLst/>
                          <a:latin typeface="Times New Roman" panose="02020603050405020304" pitchFamily="18" charset="0"/>
                          <a:ea typeface="Times New Roman" panose="02020603050405020304" pitchFamily="18" charset="0"/>
                        </a:rPr>
                        <a:t>53</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b="1">
                          <a:effectLst/>
                          <a:latin typeface="Times New Roman" panose="02020603050405020304" pitchFamily="18" charset="0"/>
                          <a:ea typeface="Times New Roman" panose="02020603050405020304" pitchFamily="18" charset="0"/>
                        </a:rPr>
                        <a:t>12</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b="1" dirty="0">
                          <a:effectLst/>
                          <a:latin typeface="Times New Roman" panose="02020603050405020304" pitchFamily="18" charset="0"/>
                          <a:ea typeface="Times New Roman" panose="02020603050405020304" pitchFamily="18" charset="0"/>
                        </a:rPr>
                        <a:t>2</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extLst>
                  <a:ext uri="{0D108BD9-81ED-4DB2-BD59-A6C34878D82A}">
                    <a16:rowId xmlns:a16="http://schemas.microsoft.com/office/drawing/2014/main" val="3453560240"/>
                  </a:ext>
                </a:extLst>
              </a:tr>
              <a:tr h="0">
                <a:tc>
                  <a:txBody>
                    <a:bodyPr/>
                    <a:lstStyle/>
                    <a:p>
                      <a:pPr>
                        <a:spcAft>
                          <a:spcPts val="0"/>
                        </a:spcAft>
                      </a:pPr>
                      <a:endParaRPr lang="sl-SI" sz="1100" dirty="0">
                        <a:effectLst/>
                        <a:latin typeface="Times New Roman" panose="02020603050405020304" pitchFamily="18" charset="0"/>
                        <a:ea typeface="Times New Roman" panose="02020603050405020304" pitchFamily="18" charset="0"/>
                      </a:endParaRPr>
                    </a:p>
                  </a:txBody>
                  <a:tcPr marL="68580" marR="6858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dirty="0">
                        <a:effectLst/>
                        <a:latin typeface="Times New Roman" panose="02020603050405020304" pitchFamily="18" charset="0"/>
                        <a:ea typeface="Times New Roman" panose="02020603050405020304" pitchFamily="18" charset="0"/>
                      </a:endParaRP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dirty="0">
                        <a:effectLst/>
                        <a:latin typeface="Times New Roman" panose="02020603050405020304" pitchFamily="18" charset="0"/>
                        <a:ea typeface="Times New Roman" panose="02020603050405020304" pitchFamily="18" charset="0"/>
                      </a:endParaRP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b="1" dirty="0">
                        <a:effectLst/>
                        <a:latin typeface="Times New Roman" panose="02020603050405020304" pitchFamily="18" charset="0"/>
                        <a:ea typeface="Times New Roman" panose="02020603050405020304" pitchFamily="18" charset="0"/>
                      </a:endParaRP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extLst>
                  <a:ext uri="{0D108BD9-81ED-4DB2-BD59-A6C34878D82A}">
                    <a16:rowId xmlns:a16="http://schemas.microsoft.com/office/drawing/2014/main" val="2097651509"/>
                  </a:ext>
                </a:extLst>
              </a:tr>
              <a:tr h="174625">
                <a:tc>
                  <a:txBody>
                    <a:bodyPr/>
                    <a:lstStyle/>
                    <a:p>
                      <a:pPr>
                        <a:spcAft>
                          <a:spcPts val="0"/>
                        </a:spcAft>
                      </a:pPr>
                      <a:r>
                        <a:rPr lang="sl-SI" sz="1100" dirty="0">
                          <a:effectLst/>
                          <a:latin typeface="Times New Roman" panose="02020603050405020304" pitchFamily="18" charset="0"/>
                          <a:ea typeface="Times New Roman" panose="02020603050405020304" pitchFamily="18" charset="0"/>
                        </a:rPr>
                        <a:t>SKUPAJ</a:t>
                      </a:r>
                    </a:p>
                  </a:txBody>
                  <a:tcPr marL="68580" marR="6858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dirty="0">
                          <a:effectLst/>
                          <a:latin typeface="Times New Roman" panose="02020603050405020304" pitchFamily="18" charset="0"/>
                          <a:ea typeface="Times New Roman" panose="02020603050405020304" pitchFamily="18" charset="0"/>
                        </a:rPr>
                        <a:t>26.565</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dirty="0">
                          <a:effectLst/>
                          <a:latin typeface="Times New Roman" panose="02020603050405020304" pitchFamily="18" charset="0"/>
                          <a:ea typeface="Times New Roman" panose="02020603050405020304" pitchFamily="18" charset="0"/>
                        </a:rPr>
                        <a:t>1.169</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dirty="0">
                          <a:effectLst/>
                          <a:latin typeface="Times New Roman" panose="02020603050405020304" pitchFamily="18" charset="0"/>
                          <a:ea typeface="Times New Roman" panose="02020603050405020304" pitchFamily="18" charset="0"/>
                        </a:rPr>
                        <a:t>26.554</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dirty="0">
                          <a:effectLst/>
                          <a:latin typeface="Times New Roman" panose="02020603050405020304" pitchFamily="18" charset="0"/>
                          <a:ea typeface="Times New Roman" panose="02020603050405020304" pitchFamily="18" charset="0"/>
                        </a:rPr>
                        <a:t>1.179</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b="1" dirty="0">
                          <a:effectLst/>
                          <a:latin typeface="Times New Roman" panose="02020603050405020304" pitchFamily="18" charset="0"/>
                          <a:ea typeface="Times New Roman" panose="02020603050405020304" pitchFamily="18" charset="0"/>
                        </a:rPr>
                        <a:t>-11</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b="1" dirty="0">
                          <a:effectLst/>
                          <a:latin typeface="Times New Roman" panose="02020603050405020304" pitchFamily="18" charset="0"/>
                          <a:ea typeface="Times New Roman" panose="02020603050405020304" pitchFamily="18" charset="0"/>
                        </a:rPr>
                        <a:t>10</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extLst>
                  <a:ext uri="{0D108BD9-81ED-4DB2-BD59-A6C34878D82A}">
                    <a16:rowId xmlns:a16="http://schemas.microsoft.com/office/drawing/2014/main" val="829891850"/>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680029740"/>
              </p:ext>
            </p:extLst>
          </p:nvPr>
        </p:nvGraphicFramePr>
        <p:xfrm>
          <a:off x="1549421" y="4730523"/>
          <a:ext cx="5501005" cy="1580515"/>
        </p:xfrm>
        <a:graphic>
          <a:graphicData uri="http://schemas.openxmlformats.org/drawingml/2006/table">
            <a:tbl>
              <a:tblPr firstRow="1" firstCol="1" bandRow="1"/>
              <a:tblGrid>
                <a:gridCol w="1000125">
                  <a:extLst>
                    <a:ext uri="{9D8B030D-6E8A-4147-A177-3AD203B41FA5}">
                      <a16:colId xmlns:a16="http://schemas.microsoft.com/office/drawing/2014/main" val="1871104820"/>
                    </a:ext>
                  </a:extLst>
                </a:gridCol>
                <a:gridCol w="708660">
                  <a:extLst>
                    <a:ext uri="{9D8B030D-6E8A-4147-A177-3AD203B41FA5}">
                      <a16:colId xmlns:a16="http://schemas.microsoft.com/office/drawing/2014/main" val="573617649"/>
                    </a:ext>
                  </a:extLst>
                </a:gridCol>
                <a:gridCol w="723900">
                  <a:extLst>
                    <a:ext uri="{9D8B030D-6E8A-4147-A177-3AD203B41FA5}">
                      <a16:colId xmlns:a16="http://schemas.microsoft.com/office/drawing/2014/main" val="3580125083"/>
                    </a:ext>
                  </a:extLst>
                </a:gridCol>
                <a:gridCol w="723900">
                  <a:extLst>
                    <a:ext uri="{9D8B030D-6E8A-4147-A177-3AD203B41FA5}">
                      <a16:colId xmlns:a16="http://schemas.microsoft.com/office/drawing/2014/main" val="1460964797"/>
                    </a:ext>
                  </a:extLst>
                </a:gridCol>
                <a:gridCol w="723900">
                  <a:extLst>
                    <a:ext uri="{9D8B030D-6E8A-4147-A177-3AD203B41FA5}">
                      <a16:colId xmlns:a16="http://schemas.microsoft.com/office/drawing/2014/main" val="3810886706"/>
                    </a:ext>
                  </a:extLst>
                </a:gridCol>
                <a:gridCol w="810260">
                  <a:extLst>
                    <a:ext uri="{9D8B030D-6E8A-4147-A177-3AD203B41FA5}">
                      <a16:colId xmlns:a16="http://schemas.microsoft.com/office/drawing/2014/main" val="3489060843"/>
                    </a:ext>
                  </a:extLst>
                </a:gridCol>
                <a:gridCol w="810260">
                  <a:extLst>
                    <a:ext uri="{9D8B030D-6E8A-4147-A177-3AD203B41FA5}">
                      <a16:colId xmlns:a16="http://schemas.microsoft.com/office/drawing/2014/main" val="17451534"/>
                    </a:ext>
                  </a:extLst>
                </a:gridCol>
              </a:tblGrid>
              <a:tr h="215900">
                <a:tc rowSpan="2">
                  <a:txBody>
                    <a:bodyPr/>
                    <a:lstStyle/>
                    <a:p>
                      <a:pPr>
                        <a:spcAft>
                          <a:spcPts val="0"/>
                        </a:spcAft>
                      </a:pPr>
                      <a:r>
                        <a:rPr lang="sl-SI" sz="1100" b="0" dirty="0">
                          <a:effectLst/>
                          <a:latin typeface="Times New Roman" panose="02020603050405020304" pitchFamily="18" charset="0"/>
                          <a:ea typeface="Times New Roman" panose="02020603050405020304" pitchFamily="18" charset="0"/>
                        </a:rPr>
                        <a:t>ŠOLSKO LETO</a:t>
                      </a:r>
                    </a:p>
                  </a:txBody>
                  <a:tcPr marL="68580" marR="68580" marT="0"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gridSpan="2">
                  <a:txBody>
                    <a:bodyPr/>
                    <a:lstStyle/>
                    <a:p>
                      <a:pPr>
                        <a:spcAft>
                          <a:spcPts val="0"/>
                        </a:spcAft>
                      </a:pPr>
                      <a:r>
                        <a:rPr lang="sl-SI" sz="1100" b="0" dirty="0">
                          <a:effectLst/>
                          <a:latin typeface="Times New Roman" panose="02020603050405020304" pitchFamily="18" charset="0"/>
                          <a:ea typeface="Times New Roman" panose="02020603050405020304" pitchFamily="18" charset="0"/>
                        </a:rPr>
                        <a:t>2021/2022</a:t>
                      </a:r>
                    </a:p>
                  </a:txBody>
                  <a:tcPr marL="68580" marR="68580" marT="0" marB="0" anchor="b">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sl-SI"/>
                    </a:p>
                  </a:txBody>
                  <a:tcPr/>
                </a:tc>
                <a:tc gridSpan="2">
                  <a:txBody>
                    <a:bodyPr/>
                    <a:lstStyle/>
                    <a:p>
                      <a:pPr>
                        <a:spcAft>
                          <a:spcPts val="0"/>
                        </a:spcAft>
                      </a:pPr>
                      <a:r>
                        <a:rPr lang="sl-SI" sz="1100" b="0">
                          <a:effectLst/>
                          <a:latin typeface="Times New Roman" panose="02020603050405020304" pitchFamily="18" charset="0"/>
                          <a:ea typeface="Times New Roman" panose="02020603050405020304" pitchFamily="18" charset="0"/>
                        </a:rPr>
                        <a:t>2022/2023</a:t>
                      </a:r>
                    </a:p>
                  </a:txBody>
                  <a:tcPr marL="68580" marR="68580" marT="0" marB="0" anchor="b">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sl-SI"/>
                    </a:p>
                  </a:txBody>
                  <a:tcPr/>
                </a:tc>
                <a:tc gridSpan="2">
                  <a:txBody>
                    <a:bodyPr/>
                    <a:lstStyle/>
                    <a:p>
                      <a:pPr>
                        <a:spcAft>
                          <a:spcPts val="0"/>
                        </a:spcAft>
                      </a:pPr>
                      <a:r>
                        <a:rPr lang="sl-SI" sz="1100" b="1" dirty="0">
                          <a:effectLst/>
                          <a:latin typeface="Times New Roman" panose="02020603050405020304" pitchFamily="18" charset="0"/>
                          <a:ea typeface="Times New Roman" panose="02020603050405020304" pitchFamily="18" charset="0"/>
                        </a:rPr>
                        <a:t>RAZLIKA</a:t>
                      </a:r>
                    </a:p>
                  </a:txBody>
                  <a:tcPr marL="68580" marR="68580" marT="0"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sl-SI"/>
                    </a:p>
                  </a:txBody>
                  <a:tcPr/>
                </a:tc>
                <a:extLst>
                  <a:ext uri="{0D108BD9-81ED-4DB2-BD59-A6C34878D82A}">
                    <a16:rowId xmlns:a16="http://schemas.microsoft.com/office/drawing/2014/main" val="352949836"/>
                  </a:ext>
                </a:extLst>
              </a:tr>
              <a:tr h="330200">
                <a:tc vMerge="1">
                  <a:txBody>
                    <a:bodyPr/>
                    <a:lstStyle/>
                    <a:p>
                      <a:endParaRPr lang="sl-SI"/>
                    </a:p>
                  </a:txBody>
                  <a:tcPr/>
                </a:tc>
                <a:tc>
                  <a:txBody>
                    <a:bodyPr/>
                    <a:lstStyle/>
                    <a:p>
                      <a:pPr>
                        <a:spcAft>
                          <a:spcPts val="0"/>
                        </a:spcAft>
                      </a:pPr>
                      <a:r>
                        <a:rPr lang="sl-SI" sz="1100" b="0" dirty="0">
                          <a:effectLst/>
                          <a:latin typeface="Times New Roman" panose="02020603050405020304" pitchFamily="18" charset="0"/>
                          <a:ea typeface="Times New Roman" panose="02020603050405020304" pitchFamily="18" charset="0"/>
                        </a:rPr>
                        <a:t>št. učencev</a:t>
                      </a:r>
                    </a:p>
                  </a:txBody>
                  <a:tcPr marL="68580" marR="68580" marT="0" marB="0">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b="0">
                          <a:effectLst/>
                          <a:latin typeface="Times New Roman" panose="02020603050405020304" pitchFamily="18" charset="0"/>
                          <a:ea typeface="Times New Roman" panose="02020603050405020304" pitchFamily="18" charset="0"/>
                        </a:rPr>
                        <a:t>št. oddelkov</a:t>
                      </a:r>
                    </a:p>
                  </a:txBody>
                  <a:tcPr marL="68580" marR="68580" marT="0" marB="0">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b="0">
                          <a:effectLst/>
                          <a:latin typeface="Times New Roman" panose="02020603050405020304" pitchFamily="18" charset="0"/>
                          <a:ea typeface="Times New Roman" panose="02020603050405020304" pitchFamily="18" charset="0"/>
                        </a:rPr>
                        <a:t>št. učencev</a:t>
                      </a:r>
                    </a:p>
                  </a:txBody>
                  <a:tcPr marL="68580" marR="68580" marT="0" marB="0">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b="0">
                          <a:effectLst/>
                          <a:latin typeface="Times New Roman" panose="02020603050405020304" pitchFamily="18" charset="0"/>
                          <a:ea typeface="Times New Roman" panose="02020603050405020304" pitchFamily="18" charset="0"/>
                        </a:rPr>
                        <a:t>št. oddelkov</a:t>
                      </a:r>
                    </a:p>
                  </a:txBody>
                  <a:tcPr marL="68580" marR="68580" marT="0" marB="0">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b="1" dirty="0">
                          <a:effectLst/>
                          <a:latin typeface="Times New Roman" panose="02020603050405020304" pitchFamily="18" charset="0"/>
                          <a:ea typeface="Times New Roman" panose="02020603050405020304" pitchFamily="18" charset="0"/>
                        </a:rPr>
                        <a:t>št. učencev</a:t>
                      </a:r>
                    </a:p>
                  </a:txBody>
                  <a:tcPr marL="68580" marR="68580" marT="0" marB="0">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spcAft>
                          <a:spcPts val="0"/>
                        </a:spcAft>
                      </a:pPr>
                      <a:r>
                        <a:rPr lang="sl-SI" sz="1100" b="1">
                          <a:effectLst/>
                          <a:latin typeface="Times New Roman" panose="02020603050405020304" pitchFamily="18" charset="0"/>
                          <a:ea typeface="Times New Roman" panose="02020603050405020304" pitchFamily="18" charset="0"/>
                        </a:rPr>
                        <a:t>št. oddelkov</a:t>
                      </a:r>
                    </a:p>
                  </a:txBody>
                  <a:tcPr marL="68580" marR="68580" marT="0" marB="0">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4BACC6"/>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extLst>
                  <a:ext uri="{0D108BD9-81ED-4DB2-BD59-A6C34878D82A}">
                    <a16:rowId xmlns:a16="http://schemas.microsoft.com/office/drawing/2014/main" val="855576821"/>
                  </a:ext>
                </a:extLst>
              </a:tr>
              <a:tr h="215900">
                <a:tc>
                  <a:txBody>
                    <a:bodyPr/>
                    <a:lstStyle/>
                    <a:p>
                      <a:pPr>
                        <a:spcAft>
                          <a:spcPts val="0"/>
                        </a:spcAft>
                      </a:pPr>
                      <a:r>
                        <a:rPr lang="sl-SI" sz="1100" b="0" dirty="0">
                          <a:effectLst/>
                          <a:latin typeface="Times New Roman" panose="02020603050405020304" pitchFamily="18" charset="0"/>
                          <a:ea typeface="Times New Roman" panose="02020603050405020304" pitchFamily="18" charset="0"/>
                        </a:rPr>
                        <a:t>JAVNE OŠ</a:t>
                      </a:r>
                    </a:p>
                  </a:txBody>
                  <a:tcPr marL="68580" marR="6858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b="0" dirty="0">
                          <a:effectLst/>
                          <a:latin typeface="Times New Roman" panose="02020603050405020304" pitchFamily="18" charset="0"/>
                          <a:ea typeface="Times New Roman" panose="02020603050405020304" pitchFamily="18" charset="0"/>
                        </a:rPr>
                        <a:t>2.667</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b="0" dirty="0">
                          <a:effectLst/>
                          <a:latin typeface="Times New Roman" panose="02020603050405020304" pitchFamily="18" charset="0"/>
                          <a:ea typeface="Times New Roman" panose="02020603050405020304" pitchFamily="18" charset="0"/>
                        </a:rPr>
                        <a:t>120</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b="0">
                          <a:effectLst/>
                          <a:latin typeface="Times New Roman" panose="02020603050405020304" pitchFamily="18" charset="0"/>
                          <a:ea typeface="Times New Roman" panose="02020603050405020304" pitchFamily="18" charset="0"/>
                        </a:rPr>
                        <a:t>2.718</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b="0">
                          <a:effectLst/>
                          <a:latin typeface="Times New Roman" panose="02020603050405020304" pitchFamily="18" charset="0"/>
                          <a:ea typeface="Times New Roman" panose="02020603050405020304" pitchFamily="18" charset="0"/>
                        </a:rPr>
                        <a:t>123</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b="1" dirty="0">
                          <a:effectLst/>
                          <a:latin typeface="Times New Roman" panose="02020603050405020304" pitchFamily="18" charset="0"/>
                          <a:ea typeface="Times New Roman" panose="02020603050405020304" pitchFamily="18" charset="0"/>
                        </a:rPr>
                        <a:t>51</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tc>
                  <a:txBody>
                    <a:bodyPr/>
                    <a:lstStyle/>
                    <a:p>
                      <a:pPr algn="ctr">
                        <a:spcAft>
                          <a:spcPts val="0"/>
                        </a:spcAft>
                      </a:pPr>
                      <a:r>
                        <a:rPr lang="sl-SI" sz="1600" b="1">
                          <a:effectLst/>
                          <a:latin typeface="Times New Roman" panose="02020603050405020304" pitchFamily="18" charset="0"/>
                          <a:ea typeface="Times New Roman" panose="02020603050405020304" pitchFamily="18" charset="0"/>
                        </a:rPr>
                        <a:t>3</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solidFill>
                      <a:srgbClr val="CCECFF"/>
                    </a:solidFill>
                  </a:tcPr>
                </a:tc>
                <a:extLst>
                  <a:ext uri="{0D108BD9-81ED-4DB2-BD59-A6C34878D82A}">
                    <a16:rowId xmlns:a16="http://schemas.microsoft.com/office/drawing/2014/main" val="345804404"/>
                  </a:ext>
                </a:extLst>
              </a:tr>
              <a:tr h="297815">
                <a:tc>
                  <a:txBody>
                    <a:bodyPr/>
                    <a:lstStyle/>
                    <a:p>
                      <a:pPr>
                        <a:spcAft>
                          <a:spcPts val="0"/>
                        </a:spcAft>
                      </a:pPr>
                      <a:r>
                        <a:rPr lang="sl-SI" sz="1100" b="0">
                          <a:effectLst/>
                          <a:latin typeface="Times New Roman" panose="02020603050405020304" pitchFamily="18" charset="0"/>
                          <a:ea typeface="Times New Roman" panose="02020603050405020304" pitchFamily="18" charset="0"/>
                        </a:rPr>
                        <a:t>ZASEBNE OŠ</a:t>
                      </a:r>
                    </a:p>
                  </a:txBody>
                  <a:tcPr marL="68580" marR="6858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b="0" dirty="0">
                          <a:effectLst/>
                          <a:latin typeface="Times New Roman" panose="02020603050405020304" pitchFamily="18" charset="0"/>
                          <a:ea typeface="Times New Roman" panose="02020603050405020304" pitchFamily="18" charset="0"/>
                        </a:rPr>
                        <a:t>134</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b="0" dirty="0">
                          <a:effectLst/>
                          <a:latin typeface="Times New Roman" panose="02020603050405020304" pitchFamily="18" charset="0"/>
                          <a:ea typeface="Times New Roman" panose="02020603050405020304" pitchFamily="18" charset="0"/>
                        </a:rPr>
                        <a:t>6</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b="0" dirty="0">
                          <a:effectLst/>
                          <a:latin typeface="Times New Roman" panose="02020603050405020304" pitchFamily="18" charset="0"/>
                          <a:ea typeface="Times New Roman" panose="02020603050405020304" pitchFamily="18" charset="0"/>
                        </a:rPr>
                        <a:t>138</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b="0" dirty="0">
                          <a:effectLst/>
                          <a:latin typeface="Times New Roman" panose="02020603050405020304" pitchFamily="18" charset="0"/>
                          <a:ea typeface="Times New Roman" panose="02020603050405020304" pitchFamily="18" charset="0"/>
                        </a:rPr>
                        <a:t>6</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b="1" dirty="0">
                          <a:effectLst/>
                          <a:latin typeface="Times New Roman" panose="02020603050405020304" pitchFamily="18" charset="0"/>
                          <a:ea typeface="Times New Roman" panose="02020603050405020304" pitchFamily="18" charset="0"/>
                        </a:rPr>
                        <a:t>4</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1600" b="1" dirty="0">
                          <a:effectLst/>
                          <a:latin typeface="Times New Roman" panose="02020603050405020304" pitchFamily="18" charset="0"/>
                          <a:ea typeface="Times New Roman" panose="02020603050405020304" pitchFamily="18" charset="0"/>
                        </a:rPr>
                        <a:t>0</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tcPr>
                </a:tc>
                <a:extLst>
                  <a:ext uri="{0D108BD9-81ED-4DB2-BD59-A6C34878D82A}">
                    <a16:rowId xmlns:a16="http://schemas.microsoft.com/office/drawing/2014/main" val="1178406974"/>
                  </a:ext>
                </a:extLst>
              </a:tr>
              <a:tr h="0">
                <a:tc>
                  <a:txBody>
                    <a:bodyPr/>
                    <a:lstStyle/>
                    <a:p>
                      <a:pPr>
                        <a:spcAft>
                          <a:spcPts val="0"/>
                        </a:spcAft>
                      </a:pPr>
                      <a:r>
                        <a:rPr lang="sl-SI" sz="1100" b="0">
                          <a:effectLst/>
                          <a:latin typeface="Times New Roman" panose="02020603050405020304" pitchFamily="18" charset="0"/>
                          <a:ea typeface="Times New Roman" panose="02020603050405020304" pitchFamily="18" charset="0"/>
                        </a:rPr>
                        <a:t> </a:t>
                      </a:r>
                    </a:p>
                  </a:txBody>
                  <a:tcPr marL="68580" marR="6858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b="0" dirty="0">
                        <a:effectLst/>
                        <a:latin typeface="Times New Roman" panose="02020603050405020304" pitchFamily="18" charset="0"/>
                        <a:ea typeface="Times New Roman" panose="02020603050405020304" pitchFamily="18" charset="0"/>
                      </a:endParaRP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b="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b="0" dirty="0">
                        <a:effectLst/>
                        <a:latin typeface="Times New Roman" panose="02020603050405020304" pitchFamily="18" charset="0"/>
                        <a:ea typeface="Times New Roman" panose="02020603050405020304" pitchFamily="18" charset="0"/>
                      </a:endParaRP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b="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b="1" dirty="0">
                        <a:effectLst/>
                        <a:latin typeface="Times New Roman" panose="02020603050405020304" pitchFamily="18" charset="0"/>
                        <a:ea typeface="Times New Roman" panose="02020603050405020304" pitchFamily="18" charset="0"/>
                      </a:endParaRP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tc>
                  <a:txBody>
                    <a:bodyPr/>
                    <a:lstStyle/>
                    <a:p>
                      <a:pPr algn="ctr">
                        <a:spcAft>
                          <a:spcPts val="0"/>
                        </a:spcAft>
                      </a:pPr>
                      <a:endParaRPr lang="sl-SI" sz="16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a:noFill/>
                    </a:lnB>
                  </a:tcPr>
                </a:tc>
                <a:extLst>
                  <a:ext uri="{0D108BD9-81ED-4DB2-BD59-A6C34878D82A}">
                    <a16:rowId xmlns:a16="http://schemas.microsoft.com/office/drawing/2014/main" val="411547889"/>
                  </a:ext>
                </a:extLst>
              </a:tr>
              <a:tr h="174625">
                <a:tc>
                  <a:txBody>
                    <a:bodyPr/>
                    <a:lstStyle/>
                    <a:p>
                      <a:pPr>
                        <a:spcAft>
                          <a:spcPts val="0"/>
                        </a:spcAft>
                      </a:pPr>
                      <a:r>
                        <a:rPr lang="sl-SI" sz="1100" b="0">
                          <a:effectLst/>
                          <a:latin typeface="Times New Roman" panose="02020603050405020304" pitchFamily="18" charset="0"/>
                          <a:ea typeface="Times New Roman" panose="02020603050405020304" pitchFamily="18" charset="0"/>
                        </a:rPr>
                        <a:t>SKUPAJ</a:t>
                      </a:r>
                    </a:p>
                  </a:txBody>
                  <a:tcPr marL="68580" marR="6858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b="0">
                          <a:effectLst/>
                          <a:latin typeface="Times New Roman" panose="02020603050405020304" pitchFamily="18" charset="0"/>
                          <a:ea typeface="Times New Roman" panose="02020603050405020304" pitchFamily="18" charset="0"/>
                        </a:rPr>
                        <a:t>2.801</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b="0" dirty="0">
                          <a:effectLst/>
                          <a:latin typeface="Times New Roman" panose="02020603050405020304" pitchFamily="18" charset="0"/>
                          <a:ea typeface="Times New Roman" panose="02020603050405020304" pitchFamily="18" charset="0"/>
                        </a:rPr>
                        <a:t>126</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b="0">
                          <a:effectLst/>
                          <a:latin typeface="Times New Roman" panose="02020603050405020304" pitchFamily="18" charset="0"/>
                          <a:ea typeface="Times New Roman" panose="02020603050405020304" pitchFamily="18" charset="0"/>
                        </a:rPr>
                        <a:t>2.856</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b="0" dirty="0">
                          <a:effectLst/>
                          <a:latin typeface="Times New Roman" panose="02020603050405020304" pitchFamily="18" charset="0"/>
                          <a:ea typeface="Times New Roman" panose="02020603050405020304" pitchFamily="18" charset="0"/>
                        </a:rPr>
                        <a:t>129</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b="1" dirty="0">
                          <a:effectLst/>
                          <a:latin typeface="Times New Roman" panose="02020603050405020304" pitchFamily="18" charset="0"/>
                          <a:ea typeface="Times New Roman" panose="02020603050405020304" pitchFamily="18" charset="0"/>
                        </a:rPr>
                        <a:t>55</a:t>
                      </a:r>
                    </a:p>
                  </a:txBody>
                  <a:tcPr marL="68580" marR="68580" marT="0" marB="0" anchor="b">
                    <a:lnL w="19050" cap="flat" cmpd="sng" algn="ctr">
                      <a:solidFill>
                        <a:srgbClr val="8DB3E2"/>
                      </a:solidFill>
                      <a:prstDash val="solid"/>
                      <a:round/>
                      <a:headEnd type="none" w="med" len="med"/>
                      <a:tailEnd type="none" w="med" len="med"/>
                    </a:lnL>
                    <a:lnR w="12700" cap="flat" cmpd="sng" algn="ctr">
                      <a:solidFill>
                        <a:srgbClr val="548DD4"/>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600" b="1" dirty="0">
                          <a:effectLst/>
                          <a:latin typeface="Times New Roman" panose="02020603050405020304" pitchFamily="18" charset="0"/>
                          <a:ea typeface="Times New Roman" panose="02020603050405020304" pitchFamily="18" charset="0"/>
                        </a:rPr>
                        <a:t>3</a:t>
                      </a:r>
                    </a:p>
                  </a:txBody>
                  <a:tcPr marL="68580" marR="68580" marT="0" marB="0" anchor="b">
                    <a:lnL w="12700" cap="flat" cmpd="sng" algn="ctr">
                      <a:solidFill>
                        <a:srgbClr val="548DD4"/>
                      </a:solidFill>
                      <a:prstDash val="solid"/>
                      <a:round/>
                      <a:headEnd type="none" w="med" len="med"/>
                      <a:tailEnd type="none" w="med" len="med"/>
                    </a:lnL>
                    <a:lnR w="19050" cap="flat" cmpd="sng" algn="ctr">
                      <a:solidFill>
                        <a:srgbClr val="8DB3E2"/>
                      </a:solidFill>
                      <a:prstDash val="solid"/>
                      <a:round/>
                      <a:headEnd type="none" w="med" len="med"/>
                      <a:tailEnd type="none" w="med" len="med"/>
                    </a:lnR>
                    <a:lnT>
                      <a:noFill/>
                    </a:lnT>
                    <a:lnB w="19050" cap="flat" cmpd="sng" algn="ctr">
                      <a:solidFill>
                        <a:srgbClr val="8DB3E2"/>
                      </a:solidFill>
                      <a:prstDash val="solid"/>
                      <a:round/>
                      <a:headEnd type="none" w="med" len="med"/>
                      <a:tailEnd type="none" w="med" len="med"/>
                    </a:lnB>
                    <a:solidFill>
                      <a:srgbClr val="CCECFF"/>
                    </a:solidFill>
                  </a:tcPr>
                </a:tc>
                <a:extLst>
                  <a:ext uri="{0D108BD9-81ED-4DB2-BD59-A6C34878D82A}">
                    <a16:rowId xmlns:a16="http://schemas.microsoft.com/office/drawing/2014/main" val="1124823774"/>
                  </a:ext>
                </a:extLst>
              </a:tr>
            </a:tbl>
          </a:graphicData>
        </a:graphic>
      </p:graphicFrame>
      <p:sp>
        <p:nvSpPr>
          <p:cNvPr id="2" name="PoljeZBesedilom 1"/>
          <p:cNvSpPr txBox="1"/>
          <p:nvPr/>
        </p:nvSpPr>
        <p:spPr>
          <a:xfrm>
            <a:off x="457200" y="4293096"/>
            <a:ext cx="8151189" cy="307777"/>
          </a:xfrm>
          <a:prstGeom prst="rect">
            <a:avLst/>
          </a:prstGeom>
          <a:noFill/>
        </p:spPr>
        <p:txBody>
          <a:bodyPr wrap="square" rtlCol="0">
            <a:spAutoFit/>
          </a:bodyPr>
          <a:lstStyle/>
          <a:p>
            <a:r>
              <a:rPr lang="sl-SI" sz="1400" dirty="0"/>
              <a:t>Število učencev in oddelkov 1. razreda v osnovnih šolah MOL ob začetku šolskega leta 2022/2023 </a:t>
            </a:r>
          </a:p>
        </p:txBody>
      </p:sp>
      <p:sp>
        <p:nvSpPr>
          <p:cNvPr id="4" name="PoljeZBesedilom 3"/>
          <p:cNvSpPr txBox="1"/>
          <p:nvPr/>
        </p:nvSpPr>
        <p:spPr>
          <a:xfrm>
            <a:off x="590104" y="1621879"/>
            <a:ext cx="7163884" cy="307777"/>
          </a:xfrm>
          <a:prstGeom prst="rect">
            <a:avLst/>
          </a:prstGeom>
          <a:noFill/>
        </p:spPr>
        <p:txBody>
          <a:bodyPr wrap="none" rtlCol="0">
            <a:spAutoFit/>
          </a:bodyPr>
          <a:lstStyle/>
          <a:p>
            <a:r>
              <a:rPr lang="sl-SI" sz="1400" dirty="0"/>
              <a:t>Število učencev in oddelkov v osnovnih šolah MOL ob začetku šolskega leta 2022/2023 </a:t>
            </a:r>
          </a:p>
        </p:txBody>
      </p:sp>
    </p:spTree>
    <p:extLst>
      <p:ext uri="{BB962C8B-B14F-4D97-AF65-F5344CB8AC3E}">
        <p14:creationId xmlns:p14="http://schemas.microsoft.com/office/powerpoint/2010/main" val="5467222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sp>
        <p:nvSpPr>
          <p:cNvPr id="18435" name="Rectangle 3"/>
          <p:cNvSpPr>
            <a:spLocks noGrp="1" noChangeArrowheads="1"/>
          </p:cNvSpPr>
          <p:nvPr>
            <p:ph type="ctrTitle" idx="4294967295"/>
          </p:nvPr>
        </p:nvSpPr>
        <p:spPr bwMode="auto">
          <a:xfrm>
            <a:off x="1116013" y="549275"/>
            <a:ext cx="7777162" cy="792163"/>
          </a:xfrm>
          <a:prstGeom prst="rect">
            <a:avLst/>
          </a:prstGeom>
          <a:ln>
            <a:miter lim="800000"/>
            <a:headEnd/>
            <a:tailEnd/>
          </a:ln>
        </p:spPr>
        <p:txBody>
          <a:bodyPr/>
          <a:lstStyle/>
          <a:p>
            <a:pPr eaLnBrk="1" hangingPunct="1">
              <a:defRPr/>
            </a:pPr>
            <a:r>
              <a:rPr lang="sl-SI" sz="2800" b="1" dirty="0" smtClean="0">
                <a:effectLst>
                  <a:outerShdw blurRad="38100" dist="38100" dir="2700000" algn="tl">
                    <a:srgbClr val="000000">
                      <a:alpha val="43137"/>
                    </a:srgbClr>
                  </a:outerShdw>
                </a:effectLst>
                <a:latin typeface="Arial Narrow" pitchFamily="34" charset="0"/>
              </a:rPr>
              <a:t>Financiranje javnih osnovnih in glasbenih šol </a:t>
            </a:r>
          </a:p>
        </p:txBody>
      </p:sp>
      <p:sp>
        <p:nvSpPr>
          <p:cNvPr id="24580" name="Rectangle 4"/>
          <p:cNvSpPr>
            <a:spLocks noGrp="1" noChangeArrowheads="1"/>
          </p:cNvSpPr>
          <p:nvPr>
            <p:ph type="subTitle" idx="4294967295"/>
          </p:nvPr>
        </p:nvSpPr>
        <p:spPr bwMode="auto">
          <a:xfrm>
            <a:off x="323528" y="1268760"/>
            <a:ext cx="8280920" cy="5329014"/>
          </a:xfrm>
          <a:prstGeom prst="rect">
            <a:avLst/>
          </a:prstGeom>
          <a:noFill/>
          <a:ln>
            <a:miter lim="800000"/>
            <a:headEnd/>
            <a:tailEnd/>
          </a:ln>
        </p:spPr>
        <p:txBody>
          <a:bodyPr/>
          <a:lstStyle/>
          <a:p>
            <a:pPr marL="0" indent="0" algn="just" eaLnBrk="1" hangingPunct="1">
              <a:lnSpc>
                <a:spcPct val="90000"/>
              </a:lnSpc>
              <a:buNone/>
            </a:pPr>
            <a:r>
              <a:rPr lang="sl-SI" sz="2000" b="1" dirty="0" smtClean="0"/>
              <a:t>Občina zagotavlja sredstva za OŠ:</a:t>
            </a:r>
          </a:p>
          <a:p>
            <a:pPr marL="0" indent="0" algn="just" eaLnBrk="1" hangingPunct="1">
              <a:lnSpc>
                <a:spcPct val="90000"/>
              </a:lnSpc>
              <a:buNone/>
            </a:pPr>
            <a:endParaRPr lang="sl-SI" sz="800" dirty="0" smtClean="0"/>
          </a:p>
          <a:p>
            <a:pPr algn="just" eaLnBrk="1" hangingPunct="1">
              <a:lnSpc>
                <a:spcPct val="90000"/>
              </a:lnSpc>
            </a:pPr>
            <a:r>
              <a:rPr lang="sl-SI" sz="2000" dirty="0" smtClean="0"/>
              <a:t>materialne stroške,</a:t>
            </a:r>
            <a:endParaRPr lang="sl-SI" sz="2000" dirty="0"/>
          </a:p>
          <a:p>
            <a:pPr algn="just" eaLnBrk="1" hangingPunct="1">
              <a:lnSpc>
                <a:spcPct val="90000"/>
              </a:lnSpc>
            </a:pPr>
            <a:r>
              <a:rPr lang="sl-SI" sz="2000" dirty="0" smtClean="0"/>
              <a:t>tekoče in investicijsko vzdrževanje,</a:t>
            </a:r>
          </a:p>
          <a:p>
            <a:pPr algn="just" eaLnBrk="1" hangingPunct="1">
              <a:lnSpc>
                <a:spcPct val="90000"/>
              </a:lnSpc>
            </a:pPr>
            <a:r>
              <a:rPr lang="sl-SI" sz="2000" dirty="0" smtClean="0"/>
              <a:t>investicije,</a:t>
            </a:r>
            <a:endParaRPr lang="sl-SI" sz="2000" dirty="0"/>
          </a:p>
          <a:p>
            <a:pPr algn="just" eaLnBrk="1" hangingPunct="1">
              <a:lnSpc>
                <a:spcPct val="90000"/>
              </a:lnSpc>
            </a:pPr>
            <a:r>
              <a:rPr lang="sl-SI" sz="2000" dirty="0" smtClean="0"/>
              <a:t>opremo, tudi IKT,</a:t>
            </a:r>
            <a:endParaRPr lang="sl-SI" sz="2000" dirty="0"/>
          </a:p>
          <a:p>
            <a:pPr algn="just" eaLnBrk="1" hangingPunct="1">
              <a:lnSpc>
                <a:spcPct val="90000"/>
              </a:lnSpc>
            </a:pPr>
            <a:r>
              <a:rPr lang="sl-SI" sz="2000" dirty="0" smtClean="0"/>
              <a:t>brezplačni prevoz v šolo za učence s posebnimi potrebami in učence, ki so od šole oddaljeni več kot 4 km, za nevarne poti v šolo.</a:t>
            </a:r>
          </a:p>
          <a:p>
            <a:pPr marL="0" indent="0" algn="just" eaLnBrk="1" hangingPunct="1">
              <a:lnSpc>
                <a:spcPct val="90000"/>
              </a:lnSpc>
              <a:buNone/>
            </a:pPr>
            <a:endParaRPr lang="sl-SI" sz="2000" u="sng" dirty="0"/>
          </a:p>
          <a:p>
            <a:pPr marL="0" indent="0" algn="just" eaLnBrk="1" hangingPunct="1">
              <a:lnSpc>
                <a:spcPct val="90000"/>
              </a:lnSpc>
              <a:buNone/>
            </a:pPr>
            <a:r>
              <a:rPr lang="sl-SI" sz="2000" b="1" dirty="0"/>
              <a:t>Občina zagotavlja sredstva za </a:t>
            </a:r>
            <a:r>
              <a:rPr lang="sl-SI" sz="2000" b="1" dirty="0" smtClean="0"/>
              <a:t>GŠ</a:t>
            </a:r>
            <a:r>
              <a:rPr lang="sl-SI" sz="1800" b="1" dirty="0"/>
              <a:t>:</a:t>
            </a:r>
          </a:p>
          <a:p>
            <a:pPr algn="just" eaLnBrk="1" hangingPunct="1">
              <a:lnSpc>
                <a:spcPct val="90000"/>
              </a:lnSpc>
            </a:pPr>
            <a:r>
              <a:rPr lang="sl-SI" sz="2000" dirty="0"/>
              <a:t>materialne stroške,</a:t>
            </a:r>
          </a:p>
          <a:p>
            <a:pPr algn="just" eaLnBrk="1" hangingPunct="1">
              <a:lnSpc>
                <a:spcPct val="90000"/>
              </a:lnSpc>
            </a:pPr>
            <a:r>
              <a:rPr lang="sl-SI" sz="2000" dirty="0"/>
              <a:t>tekoče in investicijsko vzdrževanje,</a:t>
            </a:r>
          </a:p>
          <a:p>
            <a:pPr algn="just" eaLnBrk="1" hangingPunct="1">
              <a:lnSpc>
                <a:spcPct val="90000"/>
              </a:lnSpc>
            </a:pPr>
            <a:r>
              <a:rPr lang="sl-SI" sz="2000" dirty="0"/>
              <a:t>investicije,</a:t>
            </a:r>
          </a:p>
          <a:p>
            <a:pPr algn="just" eaLnBrk="1" hangingPunct="1">
              <a:lnSpc>
                <a:spcPct val="90000"/>
              </a:lnSpc>
            </a:pPr>
            <a:r>
              <a:rPr lang="sl-SI" sz="2000" dirty="0"/>
              <a:t>opremo,</a:t>
            </a:r>
          </a:p>
          <a:p>
            <a:pPr algn="just" eaLnBrk="1" hangingPunct="1">
              <a:lnSpc>
                <a:spcPct val="90000"/>
              </a:lnSpc>
            </a:pPr>
            <a:r>
              <a:rPr lang="sl-SI" sz="2000" dirty="0" smtClean="0">
                <a:solidFill>
                  <a:srgbClr val="FF0000"/>
                </a:solidFill>
              </a:rPr>
              <a:t>druge </a:t>
            </a:r>
            <a:r>
              <a:rPr lang="sl-SI" sz="2000" dirty="0">
                <a:solidFill>
                  <a:srgbClr val="FF0000"/>
                </a:solidFill>
              </a:rPr>
              <a:t>osebne prejemke zaposlenih</a:t>
            </a:r>
          </a:p>
          <a:p>
            <a:pPr algn="just" eaLnBrk="1" hangingPunct="1">
              <a:lnSpc>
                <a:spcPct val="90000"/>
              </a:lnSpc>
            </a:pPr>
            <a:endParaRPr lang="en-US" sz="2000" u="sng" dirty="0" smtClean="0"/>
          </a:p>
        </p:txBody>
      </p:sp>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6244109"/>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sp>
        <p:nvSpPr>
          <p:cNvPr id="25603" name="Rectangle 3"/>
          <p:cNvSpPr>
            <a:spLocks noGrp="1" noChangeArrowheads="1"/>
          </p:cNvSpPr>
          <p:nvPr>
            <p:ph type="ctrTitle" idx="4294967295"/>
          </p:nvPr>
        </p:nvSpPr>
        <p:spPr bwMode="auto">
          <a:xfrm>
            <a:off x="1116013" y="549275"/>
            <a:ext cx="7777162" cy="575469"/>
          </a:xfrm>
          <a:prstGeom prst="rect">
            <a:avLst/>
          </a:prstGeom>
          <a:ln>
            <a:miter lim="800000"/>
            <a:headEnd/>
            <a:tailEnd/>
          </a:ln>
        </p:spPr>
        <p:txBody>
          <a:bodyPr/>
          <a:lstStyle/>
          <a:p>
            <a:pPr eaLnBrk="1" hangingPunct="1">
              <a:defRPr/>
            </a:pPr>
            <a:r>
              <a:rPr lang="sl-SI" sz="2800" b="1" dirty="0" smtClean="0">
                <a:effectLst>
                  <a:outerShdw blurRad="38100" dist="38100" dir="2700000" algn="tl">
                    <a:srgbClr val="000000">
                      <a:alpha val="43137"/>
                    </a:srgbClr>
                  </a:outerShdw>
                </a:effectLst>
                <a:latin typeface="Arial Narrow" pitchFamily="34" charset="0"/>
              </a:rPr>
              <a:t>Nadstandard v osnovnih šolah</a:t>
            </a:r>
            <a:r>
              <a:rPr lang="sl-SI" sz="2400" b="1" u="sng" dirty="0" smtClean="0">
                <a:latin typeface="Trebuchet MS" pitchFamily="34" charset="0"/>
              </a:rPr>
              <a:t/>
            </a:r>
            <a:br>
              <a:rPr lang="sl-SI" sz="2400" b="1" u="sng" dirty="0" smtClean="0">
                <a:latin typeface="Trebuchet MS" pitchFamily="34" charset="0"/>
              </a:rPr>
            </a:br>
            <a:endParaRPr lang="sl-SI" sz="2400" b="1" u="sng" dirty="0" smtClean="0">
              <a:latin typeface="Trebuchet MS" pitchFamily="34" charset="0"/>
            </a:endParaRPr>
          </a:p>
        </p:txBody>
      </p:sp>
      <p:sp>
        <p:nvSpPr>
          <p:cNvPr id="30724" name="Rectangle 4"/>
          <p:cNvSpPr>
            <a:spLocks noGrp="1" noChangeArrowheads="1"/>
          </p:cNvSpPr>
          <p:nvPr>
            <p:ph type="subTitle" idx="4294967295"/>
          </p:nvPr>
        </p:nvSpPr>
        <p:spPr bwMode="auto">
          <a:xfrm>
            <a:off x="435868" y="1556792"/>
            <a:ext cx="8424863" cy="4679950"/>
          </a:xfrm>
          <a:prstGeom prst="rect">
            <a:avLst/>
          </a:prstGeom>
          <a:noFill/>
          <a:ln>
            <a:miter lim="800000"/>
            <a:headEnd/>
            <a:tailEnd/>
          </a:ln>
        </p:spPr>
        <p:txBody>
          <a:bodyPr/>
          <a:lstStyle/>
          <a:p>
            <a:pPr marL="0" indent="0" algn="just" eaLnBrk="1" hangingPunct="1">
              <a:lnSpc>
                <a:spcPct val="80000"/>
              </a:lnSpc>
              <a:buNone/>
            </a:pPr>
            <a:r>
              <a:rPr lang="sl-SI" sz="2400" dirty="0" smtClean="0"/>
              <a:t>Mestna občina Ljubljana zagotavlja dodatna sredstva za:</a:t>
            </a:r>
            <a:r>
              <a:rPr lang="en-US" sz="2400" dirty="0" smtClean="0"/>
              <a:t> </a:t>
            </a:r>
            <a:endParaRPr lang="sl-SI" sz="2400" dirty="0" smtClean="0"/>
          </a:p>
          <a:p>
            <a:pPr marL="0" indent="0" algn="just" eaLnBrk="1" hangingPunct="1">
              <a:lnSpc>
                <a:spcPct val="80000"/>
              </a:lnSpc>
              <a:buNone/>
            </a:pPr>
            <a:endParaRPr lang="sl-SI" sz="800" dirty="0" smtClean="0"/>
          </a:p>
          <a:p>
            <a:pPr marL="0" indent="0" algn="just" eaLnBrk="1" hangingPunct="1">
              <a:lnSpc>
                <a:spcPct val="80000"/>
              </a:lnSpc>
              <a:buNone/>
            </a:pPr>
            <a:endParaRPr lang="sl-SI" sz="800" dirty="0"/>
          </a:p>
          <a:p>
            <a:pPr algn="just" eaLnBrk="1" hangingPunct="1">
              <a:lnSpc>
                <a:spcPct val="80000"/>
              </a:lnSpc>
            </a:pPr>
            <a:r>
              <a:rPr lang="sl-SI" sz="2000" dirty="0" smtClean="0"/>
              <a:t>izvedbo jutranjega varstva učencev (2. </a:t>
            </a:r>
            <a:r>
              <a:rPr lang="sl-SI" sz="2000" smtClean="0"/>
              <a:t>in </a:t>
            </a:r>
            <a:r>
              <a:rPr lang="sl-SI" sz="2000" dirty="0" smtClean="0"/>
              <a:t>3. razred; 1. razred – MIZŠ),</a:t>
            </a:r>
            <a:endParaRPr lang="sl-SI" sz="800" dirty="0" smtClean="0"/>
          </a:p>
          <a:p>
            <a:pPr algn="just" eaLnBrk="1" hangingPunct="1">
              <a:lnSpc>
                <a:spcPct val="80000"/>
              </a:lnSpc>
            </a:pPr>
            <a:r>
              <a:rPr lang="sl-SI" sz="2000" dirty="0" smtClean="0"/>
              <a:t>vzgojitelja v 1. razredu (½ MIZŠ, ½ MOL) oziroma drugega strokovnega delavca po prioritetah in specifičnih potrebah, v največjo korist učencev,</a:t>
            </a:r>
            <a:endParaRPr lang="sl-SI" sz="800" dirty="0" smtClean="0"/>
          </a:p>
          <a:p>
            <a:pPr algn="just" eaLnBrk="1" hangingPunct="1">
              <a:lnSpc>
                <a:spcPct val="80000"/>
              </a:lnSpc>
            </a:pPr>
            <a:r>
              <a:rPr lang="sl-SI" sz="2000" dirty="0" smtClean="0"/>
              <a:t>okoljevarstvene projekte,</a:t>
            </a:r>
          </a:p>
          <a:p>
            <a:pPr algn="just" eaLnBrk="1" hangingPunct="1">
              <a:lnSpc>
                <a:spcPct val="80000"/>
              </a:lnSpc>
            </a:pPr>
            <a:r>
              <a:rPr lang="sl-SI" sz="2000" dirty="0" smtClean="0"/>
              <a:t>raziskovalne projekte in dejavnosti,</a:t>
            </a:r>
          </a:p>
          <a:p>
            <a:pPr algn="just" eaLnBrk="1" hangingPunct="1">
              <a:lnSpc>
                <a:spcPct val="80000"/>
              </a:lnSpc>
            </a:pPr>
            <a:r>
              <a:rPr lang="sl-SI" sz="2000" dirty="0" smtClean="0"/>
              <a:t>kakovostno preživljanje prostega časa (tehnične, športne, umetniške dejavnosti),</a:t>
            </a:r>
          </a:p>
          <a:p>
            <a:pPr algn="just" eaLnBrk="1" hangingPunct="1">
              <a:lnSpc>
                <a:spcPct val="80000"/>
              </a:lnSpc>
            </a:pPr>
            <a:r>
              <a:rPr lang="sl-SI" sz="2000" dirty="0"/>
              <a:t>otrokom s stalnim bivališčem v MOL sofinanciramo zimovanje/letovanje v počitniških domovih MOL.</a:t>
            </a:r>
          </a:p>
          <a:p>
            <a:pPr eaLnBrk="1" hangingPunct="1">
              <a:lnSpc>
                <a:spcPct val="80000"/>
              </a:lnSpc>
            </a:pPr>
            <a:endParaRPr lang="sl-SI" sz="2000" dirty="0" smtClean="0"/>
          </a:p>
          <a:p>
            <a:pPr marL="800100" lvl="1" indent="-342900" eaLnBrk="1" hangingPunct="1">
              <a:lnSpc>
                <a:spcPct val="80000"/>
              </a:lnSpc>
              <a:buFontTx/>
              <a:buNone/>
            </a:pPr>
            <a:endParaRPr lang="sl-SI" sz="2400" dirty="0" smtClean="0">
              <a:latin typeface="Arial Narrow" pitchFamily="34" charset="0"/>
            </a:endParaRPr>
          </a:p>
          <a:p>
            <a:pPr marL="800100" lvl="1" indent="-342900" eaLnBrk="1" hangingPunct="1">
              <a:lnSpc>
                <a:spcPct val="80000"/>
              </a:lnSpc>
            </a:pPr>
            <a:endParaRPr lang="sl-SI" sz="2400" dirty="0" smtClean="0">
              <a:latin typeface="Arial Narrow" pitchFamily="34" charset="0"/>
            </a:endParaRPr>
          </a:p>
          <a:p>
            <a:pPr marL="800100" lvl="1" indent="-342900" eaLnBrk="1" hangingPunct="1">
              <a:lnSpc>
                <a:spcPct val="80000"/>
              </a:lnSpc>
            </a:pPr>
            <a:endParaRPr lang="sl-SI" sz="2400" dirty="0" smtClean="0">
              <a:latin typeface="Arial Narrow" pitchFamily="34" charset="0"/>
            </a:endParaRPr>
          </a:p>
        </p:txBody>
      </p:sp>
      <p:pic>
        <p:nvPicPr>
          <p:cNvPr id="5" name="Slika 4"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7231" y="6224837"/>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458788" y="1628775"/>
            <a:ext cx="8001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2900" indent="-342900" algn="just">
              <a:buSzPct val="120000"/>
              <a:buFont typeface="Arial" panose="020B0604020202020204" pitchFamily="34" charset="0"/>
              <a:buChar char="•"/>
            </a:pPr>
            <a:r>
              <a:rPr lang="sl-SI" altLang="sl-SI" sz="2000" dirty="0" smtClean="0"/>
              <a:t>Od leta 1998 naprej je vsako leto objavljen </a:t>
            </a:r>
            <a:r>
              <a:rPr lang="sl-SI" altLang="sl-SI" sz="2000" b="1" dirty="0" smtClean="0"/>
              <a:t>razpis za štipendije</a:t>
            </a:r>
            <a:r>
              <a:rPr lang="sl-SI" altLang="sl-SI" sz="2000" dirty="0" smtClean="0"/>
              <a:t>, ki so namenjene nadarjenim dijakom in študentom. Vsako leto podelimo približno 90 štipendij </a:t>
            </a:r>
            <a:r>
              <a:rPr lang="sl-SI" altLang="sl-SI" sz="2000" dirty="0"/>
              <a:t>(</a:t>
            </a:r>
            <a:r>
              <a:rPr lang="sl-SI" altLang="sl-SI" sz="2000" dirty="0" smtClean="0"/>
              <a:t>1.818 </a:t>
            </a:r>
            <a:r>
              <a:rPr lang="sl-SI" altLang="sl-SI" sz="2000" dirty="0"/>
              <a:t>štipendij v </a:t>
            </a:r>
            <a:r>
              <a:rPr lang="sl-SI" altLang="sl-SI" sz="2000" dirty="0" smtClean="0"/>
              <a:t>25 letih).</a:t>
            </a:r>
          </a:p>
          <a:p>
            <a:pPr algn="just">
              <a:buSzPct val="120000"/>
            </a:pPr>
            <a:endParaRPr lang="en-GB" altLang="sl-SI" sz="2000" dirty="0"/>
          </a:p>
          <a:p>
            <a:pPr algn="just">
              <a:buSzPct val="120000"/>
            </a:pPr>
            <a:endParaRPr lang="en-GB" altLang="sl-SI" sz="800" dirty="0"/>
          </a:p>
          <a:p>
            <a:pPr marL="342900" indent="-342900" algn="just" eaLnBrk="1" hangingPunct="1">
              <a:lnSpc>
                <a:spcPct val="90000"/>
              </a:lnSpc>
              <a:buFont typeface="Arial" panose="020B0604020202020204" pitchFamily="34" charset="0"/>
              <a:buChar char="•"/>
              <a:defRPr/>
            </a:pPr>
            <a:r>
              <a:rPr lang="sl-SI" altLang="sl-SI" sz="2000" dirty="0" smtClean="0"/>
              <a:t>Že 36. leto sofinanciramo vsakoletno </a:t>
            </a:r>
            <a:r>
              <a:rPr lang="sl-SI" altLang="sl-SI" sz="2000" b="1" dirty="0" smtClean="0"/>
              <a:t>srečanje mladih raziskovalcev in njihovih mentorjev </a:t>
            </a:r>
            <a:r>
              <a:rPr lang="sl-SI" altLang="sl-SI" sz="2000" dirty="0" smtClean="0"/>
              <a:t>„Zaupajmo </a:t>
            </a:r>
            <a:r>
              <a:rPr lang="sl-SI" altLang="sl-SI" sz="2000" dirty="0"/>
              <a:t>v lastno ustvarjalnost“ za učence v osnovnih in srednjih </a:t>
            </a:r>
            <a:r>
              <a:rPr lang="sl-SI" altLang="sl-SI" sz="2000" dirty="0" smtClean="0"/>
              <a:t>šolah, v okviru katerega učenci izdelujejo raziskovalne naloge. </a:t>
            </a:r>
            <a:endParaRPr lang="sl-SI" altLang="sl-SI" sz="2000" dirty="0"/>
          </a:p>
        </p:txBody>
      </p:sp>
      <p:pic>
        <p:nvPicPr>
          <p:cNvPr id="20483" name="Picture 5" descr="g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6365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3"/>
          <p:cNvSpPr txBox="1">
            <a:spLocks noChangeArrowheads="1"/>
          </p:cNvSpPr>
          <p:nvPr/>
        </p:nvSpPr>
        <p:spPr bwMode="auto">
          <a:xfrm>
            <a:off x="1403648" y="674687"/>
            <a:ext cx="65024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90000"/>
              </a:lnSpc>
            </a:pPr>
            <a:r>
              <a:rPr lang="sl-SI" altLang="sl-SI" sz="2800" b="1" dirty="0" smtClean="0">
                <a:solidFill>
                  <a:schemeClr val="tx2"/>
                </a:solidFill>
                <a:effectLst>
                  <a:outerShdw blurRad="38100" dist="38100" dir="2700000" algn="tl">
                    <a:srgbClr val="000000">
                      <a:alpha val="43137"/>
                    </a:srgbClr>
                  </a:outerShdw>
                </a:effectLst>
                <a:latin typeface="Arial Narrow" pitchFamily="34" charset="0"/>
                <a:ea typeface="+mj-ea"/>
                <a:cs typeface="+mj-cs"/>
              </a:rPr>
              <a:t>NADARJENI UČENCI</a:t>
            </a:r>
            <a:endParaRPr lang="en-US" altLang="sl-SI" sz="2800" b="1" dirty="0">
              <a:solidFill>
                <a:schemeClr val="tx2"/>
              </a:solidFill>
              <a:effectLst>
                <a:outerShdw blurRad="38100" dist="38100" dir="2700000" algn="tl">
                  <a:srgbClr val="000000">
                    <a:alpha val="43137"/>
                  </a:srgbClr>
                </a:outerShdw>
              </a:effectLst>
              <a:latin typeface="Arial Narrow" pitchFamily="34" charset="0"/>
              <a:ea typeface="+mj-ea"/>
              <a:cs typeface="+mj-cs"/>
            </a:endParaRPr>
          </a:p>
        </p:txBody>
      </p:sp>
      <p:pic>
        <p:nvPicPr>
          <p:cNvPr id="5" name="Slika 4"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6307" y="62373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2334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485800"/>
            <a:ext cx="8229600" cy="1143000"/>
          </a:xfrm>
        </p:spPr>
        <p:txBody>
          <a:bodyPr/>
          <a:lstStyle/>
          <a:p>
            <a:r>
              <a:rPr lang="sl-SI" sz="2800" b="1" dirty="0">
                <a:effectLst>
                  <a:outerShdw blurRad="38100" dist="38100" dir="2700000" algn="tl">
                    <a:srgbClr val="000000">
                      <a:alpha val="43137"/>
                    </a:srgbClr>
                  </a:outerShdw>
                </a:effectLst>
                <a:latin typeface="Arial Narrow" pitchFamily="34" charset="0"/>
              </a:rPr>
              <a:t>OTROCI S </a:t>
            </a:r>
            <a:r>
              <a:rPr lang="sl-SI" sz="2800" b="1" dirty="0" smtClean="0">
                <a:effectLst>
                  <a:outerShdw blurRad="38100" dist="38100" dir="2700000" algn="tl">
                    <a:srgbClr val="000000">
                      <a:alpha val="43137"/>
                    </a:srgbClr>
                  </a:outerShdw>
                </a:effectLst>
                <a:latin typeface="Arial Narrow" pitchFamily="34" charset="0"/>
              </a:rPr>
              <a:t>POSEBNIMI POTREBAMI (1)</a:t>
            </a:r>
            <a:endParaRPr lang="sl-SI" sz="2800" b="1" dirty="0">
              <a:effectLst>
                <a:outerShdw blurRad="38100" dist="38100" dir="2700000" algn="tl">
                  <a:srgbClr val="000000">
                    <a:alpha val="43137"/>
                  </a:srgbClr>
                </a:outerShdw>
              </a:effectLst>
              <a:latin typeface="Arial Narrow" pitchFamily="34" charset="0"/>
            </a:endParaRPr>
          </a:p>
        </p:txBody>
      </p:sp>
      <p:sp>
        <p:nvSpPr>
          <p:cNvPr id="3" name="Ograda vsebine 2"/>
          <p:cNvSpPr>
            <a:spLocks noGrp="1"/>
          </p:cNvSpPr>
          <p:nvPr>
            <p:ph idx="1"/>
          </p:nvPr>
        </p:nvSpPr>
        <p:spPr>
          <a:xfrm>
            <a:off x="457200" y="1169368"/>
            <a:ext cx="8229600" cy="5427984"/>
          </a:xfrm>
        </p:spPr>
        <p:txBody>
          <a:bodyPr/>
          <a:lstStyle/>
          <a:p>
            <a:pPr algn="just"/>
            <a:r>
              <a:rPr lang="sl-SI" sz="1900" dirty="0"/>
              <a:t>V javnih vrtcih </a:t>
            </a:r>
            <a:r>
              <a:rPr lang="sl-SI" sz="1900" dirty="0" smtClean="0"/>
              <a:t>je </a:t>
            </a:r>
            <a:r>
              <a:rPr lang="sl-SI" sz="1900" dirty="0">
                <a:solidFill>
                  <a:srgbClr val="C00000"/>
                </a:solidFill>
              </a:rPr>
              <a:t>14</a:t>
            </a:r>
            <a:r>
              <a:rPr lang="nl-NL" sz="1900" dirty="0" smtClean="0"/>
              <a:t> </a:t>
            </a:r>
            <a:r>
              <a:rPr lang="nl-NL" sz="1900" dirty="0"/>
              <a:t>razvojnih oddelkov, v katere je vključenih </a:t>
            </a:r>
            <a:r>
              <a:rPr lang="sl-SI" sz="1900" dirty="0">
                <a:solidFill>
                  <a:srgbClr val="C00000"/>
                </a:solidFill>
              </a:rPr>
              <a:t>84</a:t>
            </a:r>
            <a:r>
              <a:rPr lang="nl-NL" sz="1900" dirty="0" smtClean="0"/>
              <a:t> otrok</a:t>
            </a:r>
            <a:r>
              <a:rPr lang="sl-SI" sz="1900" dirty="0" smtClean="0"/>
              <a:t> in kjer izvajajo prilagojen program. </a:t>
            </a:r>
            <a:r>
              <a:rPr lang="sl-SI" sz="1900" dirty="0"/>
              <a:t>V </a:t>
            </a:r>
            <a:r>
              <a:rPr lang="sl-SI" sz="1900" dirty="0" smtClean="0"/>
              <a:t>vrtcu Pedenjped, Vodmat, Miškolin in Ciciban delujejo tudi specializirani oddelki </a:t>
            </a:r>
            <a:r>
              <a:rPr lang="sl-SI" sz="1900" dirty="0"/>
              <a:t>za otroke z </a:t>
            </a:r>
            <a:r>
              <a:rPr lang="sl-SI" sz="1900" dirty="0" smtClean="0"/>
              <a:t>MAS.</a:t>
            </a:r>
          </a:p>
          <a:p>
            <a:pPr marL="0" indent="0" algn="just">
              <a:buNone/>
            </a:pPr>
            <a:endParaRPr lang="sl-SI" sz="800" dirty="0" smtClean="0"/>
          </a:p>
          <a:p>
            <a:pPr algn="just"/>
            <a:r>
              <a:rPr lang="sl-SI" sz="1900" dirty="0">
                <a:solidFill>
                  <a:srgbClr val="C00000"/>
                </a:solidFill>
              </a:rPr>
              <a:t>758</a:t>
            </a:r>
            <a:r>
              <a:rPr lang="sl-SI" sz="1900" dirty="0"/>
              <a:t> </a:t>
            </a:r>
            <a:r>
              <a:rPr lang="sl-SI" sz="1900" dirty="0" smtClean="0"/>
              <a:t>otrok s posebnimi potrebami in rizičnimi dejavniki je vključenih v redne oddelke, ki imajo dodatno strokovno pomoč in spremljevalce.</a:t>
            </a:r>
          </a:p>
          <a:p>
            <a:pPr algn="just"/>
            <a:r>
              <a:rPr lang="sl-SI" sz="1900" dirty="0" smtClean="0"/>
              <a:t>Skupaj je v javnih vrtcih vključenih </a:t>
            </a:r>
            <a:r>
              <a:rPr lang="sl-SI" sz="1900" dirty="0">
                <a:solidFill>
                  <a:srgbClr val="C00000"/>
                </a:solidFill>
              </a:rPr>
              <a:t>842</a:t>
            </a:r>
            <a:r>
              <a:rPr lang="sl-SI" sz="1900" dirty="0" smtClean="0"/>
              <a:t> otrok s posebnimi potrebami, kar je </a:t>
            </a:r>
            <a:r>
              <a:rPr lang="sl-SI" sz="1900" dirty="0">
                <a:solidFill>
                  <a:srgbClr val="C00000"/>
                </a:solidFill>
              </a:rPr>
              <a:t>6,4 % </a:t>
            </a:r>
            <a:r>
              <a:rPr lang="sl-SI" sz="1900" dirty="0" smtClean="0"/>
              <a:t>vseh otrok. </a:t>
            </a:r>
          </a:p>
          <a:p>
            <a:pPr algn="just"/>
            <a:endParaRPr lang="sl-SI" sz="800" dirty="0" smtClean="0">
              <a:solidFill>
                <a:srgbClr val="FF0000"/>
              </a:solidFill>
            </a:endParaRPr>
          </a:p>
          <a:p>
            <a:pPr algn="just"/>
            <a:r>
              <a:rPr lang="sl-SI" sz="1900" dirty="0" smtClean="0"/>
              <a:t>Center </a:t>
            </a:r>
            <a:r>
              <a:rPr lang="sl-SI" sz="1900" dirty="0"/>
              <a:t>J</a:t>
            </a:r>
            <a:r>
              <a:rPr lang="sl-SI" sz="1900" dirty="0" smtClean="0"/>
              <a:t>aneza Levca – osnovna šola s prilagojenim programom, vanjo je vpisanih </a:t>
            </a:r>
            <a:r>
              <a:rPr lang="sl-SI" sz="1900" dirty="0" smtClean="0">
                <a:solidFill>
                  <a:srgbClr val="C00000"/>
                </a:solidFill>
              </a:rPr>
              <a:t>466</a:t>
            </a:r>
            <a:r>
              <a:rPr lang="sl-SI" sz="1900" dirty="0" smtClean="0"/>
              <a:t> otrok in mladostnikov v 64 oddelkih.</a:t>
            </a:r>
          </a:p>
          <a:p>
            <a:pPr algn="just"/>
            <a:endParaRPr lang="sl-SI" sz="800" dirty="0" smtClean="0">
              <a:solidFill>
                <a:srgbClr val="FF0000"/>
              </a:solidFill>
            </a:endParaRPr>
          </a:p>
          <a:p>
            <a:pPr algn="just"/>
            <a:r>
              <a:rPr lang="sl-SI" sz="1900" dirty="0" smtClean="0"/>
              <a:t>V redne oddelke osnovnih šol je vključenih </a:t>
            </a:r>
            <a:r>
              <a:rPr lang="sl-SI" sz="1900" dirty="0" smtClean="0">
                <a:solidFill>
                  <a:srgbClr val="C00000"/>
                </a:solidFill>
              </a:rPr>
              <a:t>1.813</a:t>
            </a:r>
            <a:r>
              <a:rPr lang="sl-SI" sz="1900" dirty="0" smtClean="0"/>
              <a:t> otrok s posebnimi potrebami, kar je </a:t>
            </a:r>
            <a:r>
              <a:rPr lang="sl-SI" sz="1900" dirty="0" smtClean="0">
                <a:solidFill>
                  <a:srgbClr val="C00000"/>
                </a:solidFill>
              </a:rPr>
              <a:t>7,2 </a:t>
            </a:r>
            <a:r>
              <a:rPr lang="sl-SI" sz="1900" dirty="0" smtClean="0"/>
              <a:t>% vseh učencev.</a:t>
            </a:r>
          </a:p>
          <a:p>
            <a:pPr marL="0" indent="0" algn="just">
              <a:buNone/>
            </a:pPr>
            <a:endParaRPr lang="sl-SI" sz="800" dirty="0" smtClean="0"/>
          </a:p>
          <a:p>
            <a:pPr algn="just"/>
            <a:r>
              <a:rPr lang="sl-SI" sz="1900" dirty="0" smtClean="0"/>
              <a:t>Leta 2013 je bil ustanovljen </a:t>
            </a:r>
            <a:r>
              <a:rPr lang="sl-SI" sz="1900" b="1" dirty="0" smtClean="0"/>
              <a:t>Izobraževalni center za strokovne delavce PIKA</a:t>
            </a:r>
            <a:r>
              <a:rPr lang="sl-SI" sz="1900" dirty="0" smtClean="0"/>
              <a:t>, katerega naloga je dodatno usposabljanje učiteljev in strokovnih delavcev šol in vrtcev za delo z otroki s posebnimi potrebami.</a:t>
            </a:r>
          </a:p>
          <a:p>
            <a:pPr marL="0" indent="0">
              <a:buNone/>
            </a:pPr>
            <a:endParaRPr lang="sl-SI" sz="2000" dirty="0"/>
          </a:p>
          <a:p>
            <a:pPr marL="0" indent="0">
              <a:buNone/>
            </a:pPr>
            <a:endParaRPr lang="sl-SI" sz="2000" dirty="0" smtClean="0"/>
          </a:p>
          <a:p>
            <a:endParaRPr lang="sl-SI" sz="2000" dirty="0"/>
          </a:p>
        </p:txBody>
      </p:sp>
      <p:pic>
        <p:nvPicPr>
          <p:cNvPr id="4" name="Picture 5" descr="g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6365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2536" y="62373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81887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629816"/>
            <a:ext cx="8229600" cy="1143000"/>
          </a:xfrm>
        </p:spPr>
        <p:txBody>
          <a:bodyPr/>
          <a:lstStyle/>
          <a:p>
            <a:r>
              <a:rPr lang="sl-SI" sz="2800" b="1" dirty="0">
                <a:effectLst>
                  <a:outerShdw blurRad="38100" dist="38100" dir="2700000" algn="tl">
                    <a:srgbClr val="000000">
                      <a:alpha val="43137"/>
                    </a:srgbClr>
                  </a:outerShdw>
                </a:effectLst>
                <a:latin typeface="Arial Narrow" pitchFamily="34" charset="0"/>
              </a:rPr>
              <a:t>OTROCI S </a:t>
            </a:r>
            <a:r>
              <a:rPr lang="sl-SI" sz="2800" b="1" dirty="0" smtClean="0">
                <a:effectLst>
                  <a:outerShdw blurRad="38100" dist="38100" dir="2700000" algn="tl">
                    <a:srgbClr val="000000">
                      <a:alpha val="43137"/>
                    </a:srgbClr>
                  </a:outerShdw>
                </a:effectLst>
                <a:latin typeface="Arial Narrow" pitchFamily="34" charset="0"/>
              </a:rPr>
              <a:t>POSEBNIMI POTREBAMI (2)</a:t>
            </a:r>
            <a:endParaRPr lang="sl-SI" sz="2800" b="1" dirty="0">
              <a:effectLst>
                <a:outerShdw blurRad="38100" dist="38100" dir="2700000" algn="tl">
                  <a:srgbClr val="000000">
                    <a:alpha val="43137"/>
                  </a:srgbClr>
                </a:outerShdw>
              </a:effectLst>
              <a:latin typeface="Arial Narrow" pitchFamily="34" charset="0"/>
            </a:endParaRPr>
          </a:p>
        </p:txBody>
      </p:sp>
      <p:sp>
        <p:nvSpPr>
          <p:cNvPr id="3" name="Ograda vsebine 2"/>
          <p:cNvSpPr>
            <a:spLocks noGrp="1"/>
          </p:cNvSpPr>
          <p:nvPr>
            <p:ph idx="1"/>
          </p:nvPr>
        </p:nvSpPr>
        <p:spPr>
          <a:xfrm>
            <a:off x="611560" y="1423317"/>
            <a:ext cx="8229600" cy="4525963"/>
          </a:xfrm>
        </p:spPr>
        <p:txBody>
          <a:bodyPr/>
          <a:lstStyle/>
          <a:p>
            <a:r>
              <a:rPr lang="sl-SI" sz="2000" dirty="0" smtClean="0"/>
              <a:t>Mestna občina Ljubljana je ustanoviteljica </a:t>
            </a:r>
            <a:r>
              <a:rPr lang="sl-SI" sz="2000" b="1" dirty="0" smtClean="0"/>
              <a:t>Svetovalnega centra za otroke, mladostnike in starše Ljubljana</a:t>
            </a:r>
            <a:r>
              <a:rPr lang="sl-SI" sz="2000" dirty="0" smtClean="0"/>
              <a:t>, ki je usmerjen v varovanje duševnega zdravja otrok in mladostnikov, v njem pa so zaposleni psihologi, </a:t>
            </a:r>
            <a:r>
              <a:rPr lang="sl-SI" sz="2000" dirty="0" err="1" smtClean="0"/>
              <a:t>pedopsihiatri</a:t>
            </a:r>
            <a:r>
              <a:rPr lang="sl-SI" sz="2000" dirty="0" smtClean="0"/>
              <a:t>, specialni pedagogi, pedagogi, logopedi in socialni delavci.</a:t>
            </a:r>
          </a:p>
          <a:p>
            <a:pPr marL="0" indent="0">
              <a:buNone/>
            </a:pPr>
            <a:endParaRPr lang="sl-SI" sz="800" dirty="0" smtClean="0"/>
          </a:p>
          <a:p>
            <a:pPr lvl="0"/>
            <a:r>
              <a:rPr lang="sl-SI" sz="2000" dirty="0" smtClean="0"/>
              <a:t>Vrtcem in šolam financiramo investicije v specialno šolsko opremo in invalidske pripomočke (prilagojene sanitarije, dvigala, klančine, sobe za sproščanje, …).</a:t>
            </a:r>
          </a:p>
          <a:p>
            <a:pPr lvl="0"/>
            <a:endParaRPr lang="sl-SI" sz="800" dirty="0" smtClean="0"/>
          </a:p>
          <a:p>
            <a:pPr lvl="0"/>
            <a:r>
              <a:rPr lang="sl-SI" sz="2000" dirty="0" smtClean="0"/>
              <a:t>Preko javnih razpisov sofinanciramo nevladne organizacije, ki izvajajo programe za otroke s posebnimi potrebami in njihove družine: terapija s pomočjo živali, </a:t>
            </a:r>
            <a:r>
              <a:rPr lang="sl-SI" sz="2000" dirty="0" err="1" smtClean="0"/>
              <a:t>motopedagogika</a:t>
            </a:r>
            <a:r>
              <a:rPr lang="sl-SI" sz="2000" dirty="0" smtClean="0"/>
              <a:t>, …</a:t>
            </a:r>
          </a:p>
          <a:p>
            <a:endParaRPr lang="sl-SI" sz="2000" dirty="0" smtClean="0"/>
          </a:p>
          <a:p>
            <a:endParaRPr lang="sl-SI" dirty="0"/>
          </a:p>
        </p:txBody>
      </p:sp>
      <p:pic>
        <p:nvPicPr>
          <p:cNvPr id="4" name="Picture 5" descr="g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6365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6307" y="6194506"/>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6951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pic>
        <p:nvPicPr>
          <p:cNvPr id="17414" name="Picture 14" descr="DSC02962_2"/>
          <p:cNvPicPr>
            <a:picLocks noChangeAspect="1" noChangeArrowheads="1"/>
          </p:cNvPicPr>
          <p:nvPr/>
        </p:nvPicPr>
        <p:blipFill>
          <a:blip r:embed="rId4" cstate="print"/>
          <a:srcRect/>
          <a:stretch>
            <a:fillRect/>
          </a:stretch>
        </p:blipFill>
        <p:spPr bwMode="auto">
          <a:xfrm>
            <a:off x="1188467" y="620688"/>
            <a:ext cx="7608054" cy="5707865"/>
          </a:xfrm>
          <a:prstGeom prst="rect">
            <a:avLst/>
          </a:prstGeom>
          <a:noFill/>
          <a:ln w="9525">
            <a:noFill/>
            <a:miter lim="800000"/>
            <a:headEnd/>
            <a:tailEnd/>
          </a:ln>
        </p:spPr>
      </p:pic>
      <p:pic>
        <p:nvPicPr>
          <p:cNvPr id="7" name="Slika 6" descr="C:\Users\horvat.MOL\Pictures\ZPE_mali_bar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8800" y="62373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z="2800" b="1" dirty="0" smtClean="0">
                <a:effectLst>
                  <a:outerShdw blurRad="38100" dist="38100" dir="2700000" algn="tl">
                    <a:srgbClr val="000000">
                      <a:alpha val="43137"/>
                    </a:srgbClr>
                  </a:outerShdw>
                </a:effectLst>
                <a:latin typeface="Arial Narrow" pitchFamily="34" charset="0"/>
              </a:rPr>
              <a:t>IZOBRAŽEVANJE ODRASLIH</a:t>
            </a:r>
            <a:endParaRPr lang="sl-SI" sz="2800" b="1" dirty="0">
              <a:effectLst>
                <a:outerShdw blurRad="38100" dist="38100" dir="2700000" algn="tl">
                  <a:srgbClr val="000000">
                    <a:alpha val="43137"/>
                  </a:srgbClr>
                </a:outerShdw>
              </a:effectLst>
              <a:latin typeface="Arial Narrow" pitchFamily="34" charset="0"/>
            </a:endParaRPr>
          </a:p>
        </p:txBody>
      </p:sp>
      <p:sp>
        <p:nvSpPr>
          <p:cNvPr id="3" name="Ograda vsebine 2"/>
          <p:cNvSpPr>
            <a:spLocks noGrp="1"/>
          </p:cNvSpPr>
          <p:nvPr>
            <p:ph idx="1"/>
          </p:nvPr>
        </p:nvSpPr>
        <p:spPr>
          <a:xfrm>
            <a:off x="467544" y="1052736"/>
            <a:ext cx="8229600" cy="4536504"/>
          </a:xfrm>
        </p:spPr>
        <p:txBody>
          <a:bodyPr/>
          <a:lstStyle/>
          <a:p>
            <a:pPr marL="0" indent="0">
              <a:buNone/>
            </a:pPr>
            <a:r>
              <a:rPr lang="sl-SI" sz="2400" dirty="0" smtClean="0"/>
              <a:t>Javni zavod Cene Štupar – Center za izobraževanje Ljubljana izvaja Mestni program izobraževanja odraslih:</a:t>
            </a:r>
          </a:p>
          <a:p>
            <a:pPr marL="0" indent="0">
              <a:buNone/>
            </a:pPr>
            <a:endParaRPr lang="sl-SI" sz="800" dirty="0" smtClean="0"/>
          </a:p>
          <a:p>
            <a:pPr lvl="0"/>
            <a:r>
              <a:rPr lang="sl-SI" sz="2000" dirty="0"/>
              <a:t>p</a:t>
            </a:r>
            <a:r>
              <a:rPr lang="sl-SI" sz="2000" dirty="0" smtClean="0"/>
              <a:t>rogram Usposabljanje </a:t>
            </a:r>
            <a:r>
              <a:rPr lang="sl-SI" sz="2000" dirty="0"/>
              <a:t>za življenjsko uspešnost – Beremo in pišemo skupaj;</a:t>
            </a:r>
          </a:p>
          <a:p>
            <a:pPr lvl="0"/>
            <a:r>
              <a:rPr lang="sl-SI" sz="2000" dirty="0" smtClean="0"/>
              <a:t>program </a:t>
            </a:r>
            <a:r>
              <a:rPr lang="sl-SI" sz="2000" dirty="0"/>
              <a:t>Slovenščina za starše;</a:t>
            </a:r>
          </a:p>
          <a:p>
            <a:pPr lvl="0"/>
            <a:r>
              <a:rPr lang="sl-SI" sz="2000" dirty="0"/>
              <a:t>j</a:t>
            </a:r>
            <a:r>
              <a:rPr lang="sl-SI" sz="2000" dirty="0" smtClean="0"/>
              <a:t>ezikovni tečaji </a:t>
            </a:r>
            <a:r>
              <a:rPr lang="sl-SI" sz="2000" dirty="0"/>
              <a:t>tujih jezikov (angleščine, nemščine, italijanščine, španščine, francoščine in ruščine) za upokojence in prejemnike denarne socialne pomoči ali enkratne denarne socialne pomoči </a:t>
            </a:r>
            <a:endParaRPr lang="sl-SI" sz="2000" dirty="0" smtClean="0"/>
          </a:p>
          <a:p>
            <a:pPr lvl="0"/>
            <a:r>
              <a:rPr lang="sl-SI" sz="2000" dirty="0" smtClean="0"/>
              <a:t>večgeneracijske delavnice;</a:t>
            </a:r>
            <a:endParaRPr lang="sl-SI" sz="2000" dirty="0"/>
          </a:p>
          <a:p>
            <a:pPr lvl="0"/>
            <a:r>
              <a:rPr lang="sl-SI" sz="2000" dirty="0"/>
              <a:t>š</a:t>
            </a:r>
            <a:r>
              <a:rPr lang="sl-SI" sz="2000" dirty="0" smtClean="0"/>
              <a:t>tudijski krožki;</a:t>
            </a:r>
            <a:endParaRPr lang="sl-SI" sz="2000" dirty="0"/>
          </a:p>
          <a:p>
            <a:pPr lvl="0"/>
            <a:r>
              <a:rPr lang="sl-SI" sz="2000" dirty="0" smtClean="0"/>
              <a:t>projekt </a:t>
            </a:r>
            <a:r>
              <a:rPr lang="sl-SI" sz="2000" dirty="0" err="1"/>
              <a:t>Interkulturni</a:t>
            </a:r>
            <a:r>
              <a:rPr lang="sl-SI" sz="2000" dirty="0"/>
              <a:t> center Ljubljana;</a:t>
            </a:r>
          </a:p>
          <a:p>
            <a:pPr lvl="0"/>
            <a:r>
              <a:rPr lang="sl-SI" sz="2000" dirty="0" smtClean="0"/>
              <a:t>program </a:t>
            </a:r>
            <a:r>
              <a:rPr lang="sl-SI" sz="2000" dirty="0"/>
              <a:t>spodbujanja podjetništva z družbenim učinkom </a:t>
            </a:r>
            <a:r>
              <a:rPr lang="sl-SI" sz="2000" dirty="0" err="1"/>
              <a:t>Ferfl</a:t>
            </a:r>
            <a:r>
              <a:rPr lang="sl-SI" sz="2000" dirty="0"/>
              <a:t>.</a:t>
            </a:r>
          </a:p>
          <a:p>
            <a:pPr marL="0" indent="0">
              <a:buNone/>
            </a:pPr>
            <a:endParaRPr lang="sl-SI" sz="2400" dirty="0" smtClean="0"/>
          </a:p>
          <a:p>
            <a:pPr marL="0" indent="0">
              <a:buNone/>
            </a:pPr>
            <a:endParaRPr lang="sl-SI" dirty="0" smtClean="0"/>
          </a:p>
          <a:p>
            <a:endParaRPr lang="sl-SI" dirty="0"/>
          </a:p>
        </p:txBody>
      </p:sp>
      <p:pic>
        <p:nvPicPr>
          <p:cNvPr id="4" name="Picture 5" descr="g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6365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lika 4"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8800" y="62373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4142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lstStyle/>
          <a:p>
            <a:r>
              <a:rPr lang="sl-SI" sz="2800" b="1" dirty="0" smtClean="0">
                <a:effectLst>
                  <a:outerShdw blurRad="38100" dist="38100" dir="2700000" algn="tl">
                    <a:srgbClr val="000000">
                      <a:alpha val="43137"/>
                    </a:srgbClr>
                  </a:outerShdw>
                </a:effectLst>
                <a:latin typeface="Arial Narrow" pitchFamily="34" charset="0"/>
              </a:rPr>
              <a:t>ZAKONODAJA Z VIDIKA PRISTOJNOSTI OBČIN</a:t>
            </a:r>
            <a:endParaRPr lang="sl-SI" sz="2800" dirty="0"/>
          </a:p>
        </p:txBody>
      </p:sp>
      <p:sp>
        <p:nvSpPr>
          <p:cNvPr id="3" name="Ograda vsebine 2"/>
          <p:cNvSpPr>
            <a:spLocks noGrp="1"/>
          </p:cNvSpPr>
          <p:nvPr>
            <p:ph idx="1"/>
          </p:nvPr>
        </p:nvSpPr>
        <p:spPr>
          <a:xfrm>
            <a:off x="368052" y="1046122"/>
            <a:ext cx="8291264" cy="5371848"/>
          </a:xfrm>
        </p:spPr>
        <p:txBody>
          <a:bodyPr/>
          <a:lstStyle/>
          <a:p>
            <a:endParaRPr lang="pl-PL" sz="2000" dirty="0" smtClean="0">
              <a:cs typeface="+mn-cs"/>
            </a:endParaRPr>
          </a:p>
          <a:p>
            <a:pPr marL="342900" lvl="1" indent="-342900">
              <a:buChar char="•"/>
            </a:pPr>
            <a:r>
              <a:rPr lang="pl-PL" sz="2000" dirty="0" smtClean="0">
                <a:solidFill>
                  <a:srgbClr val="FF0000"/>
                </a:solidFill>
                <a:cs typeface="+mn-cs"/>
              </a:rPr>
              <a:t>Zakon </a:t>
            </a:r>
            <a:r>
              <a:rPr lang="pl-PL" sz="2000" dirty="0">
                <a:solidFill>
                  <a:srgbClr val="FF0000"/>
                </a:solidFill>
                <a:cs typeface="+mn-cs"/>
              </a:rPr>
              <a:t>o</a:t>
            </a:r>
            <a:r>
              <a:rPr lang="pl-PL" sz="2000" dirty="0" smtClean="0">
                <a:solidFill>
                  <a:srgbClr val="FF0000"/>
                </a:solidFill>
                <a:cs typeface="+mn-cs"/>
              </a:rPr>
              <a:t> lokalni samoupravi </a:t>
            </a:r>
            <a:r>
              <a:rPr lang="pl-PL" sz="2000" dirty="0" smtClean="0">
                <a:cs typeface="+mn-cs"/>
              </a:rPr>
              <a:t>določa izvirne naloge občine, katere opravlja občina samostojno, gre za lokalne zadeve javnega pomena, kot so:</a:t>
            </a:r>
          </a:p>
          <a:p>
            <a:pPr marL="342900" lvl="1" indent="-342900">
              <a:buChar char="•"/>
            </a:pPr>
            <a:endParaRPr lang="pl-PL" sz="1600" dirty="0" smtClean="0">
              <a:cs typeface="+mn-cs"/>
            </a:endParaRPr>
          </a:p>
          <a:p>
            <a:pPr marL="342900" lvl="1" indent="-342900">
              <a:buChar char="•"/>
            </a:pPr>
            <a:r>
              <a:rPr lang="pl-PL" sz="1600" dirty="0" smtClean="0">
                <a:cs typeface="+mn-cs"/>
              </a:rPr>
              <a:t>upravlja občinsko premoženje</a:t>
            </a:r>
          </a:p>
          <a:p>
            <a:pPr marL="342900" lvl="1" indent="-342900">
              <a:buChar char="•"/>
            </a:pPr>
            <a:r>
              <a:rPr lang="pl-PL" sz="1600" dirty="0">
                <a:cs typeface="+mn-cs"/>
              </a:rPr>
              <a:t>o</a:t>
            </a:r>
            <a:r>
              <a:rPr lang="pl-PL" sz="1600" dirty="0" smtClean="0">
                <a:cs typeface="+mn-cs"/>
              </a:rPr>
              <a:t>mogoča pogoje za gospodarski razvoj občine (gostinstvo, turizem..)</a:t>
            </a:r>
          </a:p>
          <a:p>
            <a:pPr marL="342900" lvl="1" indent="-342900">
              <a:buChar char="•"/>
            </a:pPr>
            <a:r>
              <a:rPr lang="pl-PL" sz="1600" dirty="0">
                <a:cs typeface="+mn-cs"/>
              </a:rPr>
              <a:t>n</a:t>
            </a:r>
            <a:r>
              <a:rPr lang="pl-PL" sz="1600" dirty="0" smtClean="0">
                <a:cs typeface="+mn-cs"/>
              </a:rPr>
              <a:t>ačrtuje prostorski razvoj</a:t>
            </a:r>
          </a:p>
          <a:p>
            <a:pPr marL="342900" lvl="1" indent="-342900">
              <a:buChar char="•"/>
            </a:pPr>
            <a:r>
              <a:rPr lang="pl-PL" sz="1600" dirty="0">
                <a:cs typeface="+mn-cs"/>
              </a:rPr>
              <a:t>u</a:t>
            </a:r>
            <a:r>
              <a:rPr lang="pl-PL" sz="1600" dirty="0" smtClean="0">
                <a:cs typeface="+mn-cs"/>
              </a:rPr>
              <a:t>stvarja pogoje za gradnjo stanovanj in skrbi za povečanje najemnega socialnega sklada stanovanj</a:t>
            </a:r>
          </a:p>
          <a:p>
            <a:pPr marL="342900" lvl="1" indent="-342900">
              <a:buChar char="•"/>
            </a:pPr>
            <a:r>
              <a:rPr lang="pl-PL" sz="1600" dirty="0">
                <a:solidFill>
                  <a:srgbClr val="FF0000"/>
                </a:solidFill>
                <a:cs typeface="+mn-cs"/>
              </a:rPr>
              <a:t>u</a:t>
            </a:r>
            <a:r>
              <a:rPr lang="pl-PL" sz="1600" dirty="0" smtClean="0">
                <a:solidFill>
                  <a:srgbClr val="FF0000"/>
                </a:solidFill>
                <a:cs typeface="+mn-cs"/>
              </a:rPr>
              <a:t>reja, upravlja in skrbi za lokalne javne službe  </a:t>
            </a:r>
            <a:r>
              <a:rPr lang="pl-PL" sz="1600" dirty="0" smtClean="0">
                <a:cs typeface="+mn-cs"/>
              </a:rPr>
              <a:t>v okviru svojih pristojnosti</a:t>
            </a:r>
          </a:p>
          <a:p>
            <a:pPr marL="342900" lvl="1" indent="-342900">
              <a:buChar char="•"/>
            </a:pPr>
            <a:r>
              <a:rPr lang="pl-PL" sz="1600" dirty="0">
                <a:solidFill>
                  <a:srgbClr val="FF0000"/>
                </a:solidFill>
                <a:cs typeface="+mn-cs"/>
              </a:rPr>
              <a:t>pospešuje službe </a:t>
            </a:r>
            <a:r>
              <a:rPr lang="pl-PL" sz="1600" dirty="0">
                <a:cs typeface="+mn-cs"/>
              </a:rPr>
              <a:t>socialnega skrbstva, za predšolsko varstvo, osnovno varstvo otroka in družine, za socialno ogrožene, invalide in </a:t>
            </a:r>
            <a:r>
              <a:rPr lang="pl-PL" sz="1600" dirty="0" smtClean="0">
                <a:cs typeface="+mn-cs"/>
              </a:rPr>
              <a:t>ostarele</a:t>
            </a:r>
          </a:p>
          <a:p>
            <a:pPr marL="342900" lvl="1" indent="-342900">
              <a:buChar char="•"/>
            </a:pPr>
            <a:r>
              <a:rPr lang="pl-PL" sz="1600" dirty="0">
                <a:solidFill>
                  <a:srgbClr val="FF0000"/>
                </a:solidFill>
                <a:cs typeface="+mn-cs"/>
              </a:rPr>
              <a:t>ustvarja pogoje za izobraževanje odraslih</a:t>
            </a:r>
            <a:r>
              <a:rPr lang="pl-PL" sz="1600" dirty="0">
                <a:cs typeface="+mn-cs"/>
              </a:rPr>
              <a:t>, ki je pomembno za razvoj občine in za kvaliteto življenja njenih </a:t>
            </a:r>
            <a:r>
              <a:rPr lang="pl-PL" sz="1600" dirty="0" smtClean="0">
                <a:cs typeface="+mn-cs"/>
              </a:rPr>
              <a:t>prebivalcev</a:t>
            </a:r>
          </a:p>
          <a:p>
            <a:pPr marL="0" lvl="1" indent="0">
              <a:buNone/>
            </a:pPr>
            <a:endParaRPr lang="pl-PL" sz="1400" dirty="0" smtClean="0">
              <a:solidFill>
                <a:srgbClr val="FF0000"/>
              </a:solidFill>
              <a:cs typeface="+mn-cs"/>
            </a:endParaRPr>
          </a:p>
          <a:p>
            <a:pPr marL="0" lvl="1" indent="0">
              <a:buNone/>
            </a:pPr>
            <a:endParaRPr lang="pl-PL" sz="1400" dirty="0" smtClean="0">
              <a:solidFill>
                <a:srgbClr val="FF0000"/>
              </a:solidFill>
              <a:cs typeface="+mn-cs"/>
            </a:endParaRPr>
          </a:p>
          <a:p>
            <a:pPr marL="342900" lvl="1" indent="-342900">
              <a:buChar char="•"/>
            </a:pPr>
            <a:endParaRPr lang="pl-PL" sz="1400" dirty="0">
              <a:solidFill>
                <a:srgbClr val="FF0000"/>
              </a:solidFill>
              <a:cs typeface="+mn-cs"/>
            </a:endParaRPr>
          </a:p>
          <a:p>
            <a:pPr marL="342900" lvl="1" indent="-342900">
              <a:buChar char="•"/>
            </a:pPr>
            <a:endParaRPr lang="pl-PL" sz="1400" dirty="0" smtClean="0">
              <a:solidFill>
                <a:srgbClr val="FF0000"/>
              </a:solidFill>
              <a:cs typeface="+mn-cs"/>
            </a:endParaRPr>
          </a:p>
          <a:p>
            <a:pPr marL="342900" lvl="1" indent="-342900">
              <a:buChar char="•"/>
            </a:pPr>
            <a:endParaRPr lang="pl-PL" sz="1400" dirty="0">
              <a:solidFill>
                <a:srgbClr val="FF0000"/>
              </a:solidFill>
              <a:cs typeface="+mn-cs"/>
            </a:endParaRPr>
          </a:p>
          <a:p>
            <a:pPr marL="342900" lvl="1" indent="-342900">
              <a:buChar char="•"/>
            </a:pPr>
            <a:endParaRPr lang="pl-PL" sz="1400" dirty="0" smtClean="0">
              <a:solidFill>
                <a:srgbClr val="FF0000"/>
              </a:solidFill>
              <a:cs typeface="+mn-cs"/>
            </a:endParaRPr>
          </a:p>
          <a:p>
            <a:pPr marL="342900" lvl="1" indent="-342900">
              <a:buChar char="•"/>
            </a:pPr>
            <a:endParaRPr lang="pl-PL" sz="2000" dirty="0">
              <a:cs typeface="+mn-cs"/>
            </a:endParaRPr>
          </a:p>
          <a:p>
            <a:pPr lvl="1"/>
            <a:endParaRPr lang="sl-SI" sz="1600" dirty="0"/>
          </a:p>
          <a:p>
            <a:pPr lvl="1"/>
            <a:endParaRPr lang="sl-SI" sz="2000" dirty="0" smtClean="0"/>
          </a:p>
          <a:p>
            <a:endParaRPr lang="sl-SI" sz="2000" dirty="0" smtClean="0"/>
          </a:p>
          <a:p>
            <a:endParaRPr lang="sl-SI" sz="2000" dirty="0"/>
          </a:p>
        </p:txBody>
      </p:sp>
      <p:pic>
        <p:nvPicPr>
          <p:cNvPr id="5"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6302375"/>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98790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g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6365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1619672" y="522640"/>
            <a:ext cx="65024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90000"/>
              </a:lnSpc>
            </a:pPr>
            <a:r>
              <a:rPr lang="sl-SI" altLang="sl-SI" sz="2800" b="1" dirty="0">
                <a:latin typeface="Arial Narrow" panose="020B0606020202030204" pitchFamily="34" charset="0"/>
              </a:rPr>
              <a:t>DELO Z NEVLADNIMI ORGANIZACIJAMI</a:t>
            </a:r>
            <a:endParaRPr lang="en-US" altLang="sl-SI" sz="2800" b="1" dirty="0">
              <a:latin typeface="Arial Narrow" panose="020B0606020202030204" pitchFamily="34" charset="0"/>
            </a:endParaRPr>
          </a:p>
        </p:txBody>
      </p:sp>
      <p:sp>
        <p:nvSpPr>
          <p:cNvPr id="33796" name="Text Box 4"/>
          <p:cNvSpPr txBox="1">
            <a:spLocks noChangeArrowheads="1"/>
          </p:cNvSpPr>
          <p:nvPr/>
        </p:nvSpPr>
        <p:spPr bwMode="auto">
          <a:xfrm>
            <a:off x="479425" y="1341438"/>
            <a:ext cx="80010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sl-SI" altLang="sl-SI" sz="2000" dirty="0"/>
              <a:t>Oddelek za predšolsko vzgojo in izobraževanje sofinancira tudi projekte za otroke, ki jih izvajajo </a:t>
            </a:r>
            <a:r>
              <a:rPr lang="sl-SI" altLang="sl-SI" sz="2000" dirty="0">
                <a:solidFill>
                  <a:srgbClr val="FF0000"/>
                </a:solidFill>
              </a:rPr>
              <a:t>nevladne organizacije</a:t>
            </a:r>
            <a:r>
              <a:rPr lang="sl-SI" altLang="sl-SI" sz="2000" dirty="0"/>
              <a:t>. </a:t>
            </a:r>
          </a:p>
          <a:p>
            <a:endParaRPr lang="sl-SI" altLang="sl-SI" sz="2000" dirty="0"/>
          </a:p>
          <a:p>
            <a:r>
              <a:rPr lang="sl-SI" altLang="sl-SI" sz="2000" dirty="0"/>
              <a:t>Z javnimi razpisi letno sofinanciramo:</a:t>
            </a:r>
            <a:endParaRPr lang="en-GB" altLang="sl-SI" sz="2000" dirty="0"/>
          </a:p>
          <a:p>
            <a:endParaRPr lang="sl-SI" altLang="sl-SI" sz="800" dirty="0" smtClean="0"/>
          </a:p>
          <a:p>
            <a:pPr marL="342900" indent="-342900">
              <a:buFont typeface="Arial" panose="020B0604020202020204" pitchFamily="34" charset="0"/>
              <a:buChar char="•"/>
            </a:pPr>
            <a:r>
              <a:rPr lang="sl-SI" altLang="sl-SI" sz="2000" dirty="0"/>
              <a:t>d</a:t>
            </a:r>
            <a:r>
              <a:rPr lang="sl-SI" altLang="sl-SI" sz="2000" dirty="0" smtClean="0"/>
              <a:t>o 18</a:t>
            </a:r>
            <a:r>
              <a:rPr lang="en-GB" altLang="sl-SI" sz="2000" dirty="0" smtClean="0"/>
              <a:t> </a:t>
            </a:r>
            <a:r>
              <a:rPr lang="sl-SI" altLang="sl-SI" sz="2000" dirty="0" smtClean="0"/>
              <a:t>raziskovalnih taborov za učence,</a:t>
            </a:r>
            <a:endParaRPr lang="en-GB" altLang="sl-SI" sz="2000" dirty="0"/>
          </a:p>
          <a:p>
            <a:pPr marL="342900" indent="-342900">
              <a:buFont typeface="Arial" panose="020B0604020202020204" pitchFamily="34" charset="0"/>
              <a:buChar char="•"/>
            </a:pPr>
            <a:r>
              <a:rPr lang="sl-SI" altLang="sl-SI" sz="2000" dirty="0" smtClean="0"/>
              <a:t>25</a:t>
            </a:r>
            <a:r>
              <a:rPr lang="en-GB" altLang="sl-SI" sz="2000" dirty="0" smtClean="0"/>
              <a:t> </a:t>
            </a:r>
            <a:r>
              <a:rPr lang="sl-SI" altLang="sl-SI" sz="2000" dirty="0"/>
              <a:t>prostočasnih in preventivnih aktivnosti za </a:t>
            </a:r>
            <a:r>
              <a:rPr lang="sl-SI" altLang="sl-SI" sz="2000" dirty="0" smtClean="0"/>
              <a:t>otroke,</a:t>
            </a:r>
            <a:endParaRPr lang="en-GB" altLang="sl-SI" sz="2000" dirty="0"/>
          </a:p>
          <a:p>
            <a:pPr marL="342900" indent="-342900">
              <a:buFont typeface="Arial" panose="020B0604020202020204" pitchFamily="34" charset="0"/>
              <a:buChar char="•"/>
            </a:pPr>
            <a:r>
              <a:rPr lang="sl-SI" altLang="sl-SI" sz="2000" dirty="0"/>
              <a:t>do 40</a:t>
            </a:r>
            <a:r>
              <a:rPr lang="en-GB" altLang="sl-SI" sz="2000" dirty="0" smtClean="0"/>
              <a:t> </a:t>
            </a:r>
            <a:r>
              <a:rPr lang="sl-SI" altLang="sl-SI" sz="2000" dirty="0"/>
              <a:t>programov počitniškega varstva v času poletnih, jesenskih in zimskih </a:t>
            </a:r>
            <a:r>
              <a:rPr lang="sl-SI" altLang="sl-SI" sz="2000" dirty="0" smtClean="0"/>
              <a:t>počitnic,</a:t>
            </a:r>
            <a:endParaRPr lang="en-GB" altLang="sl-SI" sz="2000" dirty="0"/>
          </a:p>
          <a:p>
            <a:pPr marL="342900" indent="-342900">
              <a:buFont typeface="Arial" panose="020B0604020202020204" pitchFamily="34" charset="0"/>
              <a:buChar char="•"/>
            </a:pPr>
            <a:r>
              <a:rPr lang="sl-SI" altLang="sl-SI" sz="2000" dirty="0"/>
              <a:t>5 celoletnih programov tehnike in eksperimentiranja, namenjenih promociji znanosti med </a:t>
            </a:r>
            <a:r>
              <a:rPr lang="sl-SI" altLang="sl-SI" sz="2000" dirty="0" smtClean="0"/>
              <a:t>mladimi,</a:t>
            </a:r>
          </a:p>
          <a:p>
            <a:pPr marL="342900" indent="-342900">
              <a:buFont typeface="Arial" panose="020B0604020202020204" pitchFamily="34" charset="0"/>
              <a:buChar char="•"/>
            </a:pPr>
            <a:r>
              <a:rPr lang="sl-SI" altLang="sl-SI" sz="2000" dirty="0" smtClean="0"/>
              <a:t>3 programe ozaveščanja o trajnostnem razvoju,</a:t>
            </a:r>
          </a:p>
          <a:p>
            <a:pPr marL="342900" indent="-342900">
              <a:buFont typeface="Arial" panose="020B0604020202020204" pitchFamily="34" charset="0"/>
              <a:buChar char="•"/>
            </a:pPr>
            <a:r>
              <a:rPr lang="sl-SI" altLang="sl-SI" sz="2000" dirty="0" smtClean="0"/>
              <a:t>različne mestne prireditve za učence,</a:t>
            </a:r>
          </a:p>
          <a:p>
            <a:pPr marL="342900" indent="-342900">
              <a:buFont typeface="Arial" panose="020B0604020202020204" pitchFamily="34" charset="0"/>
              <a:buChar char="•"/>
            </a:pPr>
            <a:r>
              <a:rPr lang="sl-SI" sz="2000" dirty="0"/>
              <a:t>p</a:t>
            </a:r>
            <a:r>
              <a:rPr lang="sl-SI" sz="2000" dirty="0" smtClean="0"/>
              <a:t>rogram </a:t>
            </a:r>
            <a:r>
              <a:rPr lang="sl-SI" sz="2000" dirty="0"/>
              <a:t>institucionalnega počitniškega varstva otrok in mladostnikov s posebnimi </a:t>
            </a:r>
            <a:r>
              <a:rPr lang="sl-SI" sz="2000" dirty="0" smtClean="0"/>
              <a:t>potrebami,</a:t>
            </a:r>
            <a:endParaRPr lang="en-GB" altLang="sl-SI" sz="2000" dirty="0"/>
          </a:p>
          <a:p>
            <a:pPr marL="342900" indent="-342900">
              <a:buFont typeface="Arial" panose="020B0604020202020204" pitchFamily="34" charset="0"/>
              <a:buChar char="•"/>
            </a:pPr>
            <a:r>
              <a:rPr lang="sl-SI" altLang="sl-SI" sz="2000" dirty="0"/>
              <a:t>d</a:t>
            </a:r>
            <a:r>
              <a:rPr lang="sl-SI" altLang="sl-SI" sz="2000" dirty="0" smtClean="0"/>
              <a:t>o 80</a:t>
            </a:r>
            <a:r>
              <a:rPr lang="en-GB" altLang="sl-SI" sz="2000" dirty="0" smtClean="0"/>
              <a:t> </a:t>
            </a:r>
            <a:r>
              <a:rPr lang="sl-SI" altLang="sl-SI" sz="2000" dirty="0" smtClean="0"/>
              <a:t>programov preprečevanja </a:t>
            </a:r>
            <a:r>
              <a:rPr lang="sl-SI" altLang="sl-SI" sz="2000" dirty="0"/>
              <a:t>zasvojenosti</a:t>
            </a:r>
            <a:r>
              <a:rPr lang="sl-SI" altLang="sl-SI" sz="2000" dirty="0" smtClean="0"/>
              <a:t>.</a:t>
            </a:r>
          </a:p>
          <a:p>
            <a:pPr marL="1085850" lvl="1" indent="-342900">
              <a:buFont typeface="Arial" panose="020B0604020202020204" pitchFamily="34" charset="0"/>
              <a:buChar char="•"/>
            </a:pPr>
            <a:r>
              <a:rPr lang="sl-SI" altLang="sl-SI" sz="2000" dirty="0" smtClean="0">
                <a:solidFill>
                  <a:srgbClr val="FF0000"/>
                </a:solidFill>
              </a:rPr>
              <a:t>EU projekt Zeleni pingvin</a:t>
            </a:r>
          </a:p>
        </p:txBody>
      </p:sp>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9646" y="6264349"/>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8938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g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2575"/>
            <a:ext cx="6365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1403648" y="580871"/>
            <a:ext cx="65024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lnSpc>
                <a:spcPct val="90000"/>
              </a:lnSpc>
            </a:pPr>
            <a:r>
              <a:rPr lang="sl-SI" altLang="sl-SI" sz="2800" b="1" dirty="0" smtClean="0">
                <a:latin typeface="Arial Narrow" panose="020B0606020202030204" pitchFamily="34" charset="0"/>
              </a:rPr>
              <a:t>PREGLED SREDSTEV OD 2006 DO 2023</a:t>
            </a:r>
            <a:endParaRPr lang="en-US" altLang="sl-SI" sz="2800" b="1" dirty="0">
              <a:latin typeface="Arial Narrow" panose="020B0606020202030204" pitchFamily="34" charset="0"/>
            </a:endParaRPr>
          </a:p>
        </p:txBody>
      </p:sp>
      <p:sp>
        <p:nvSpPr>
          <p:cNvPr id="4" name="Rectangle 1"/>
          <p:cNvSpPr>
            <a:spLocks noChangeArrowheads="1"/>
          </p:cNvSpPr>
          <p:nvPr/>
        </p:nvSpPr>
        <p:spPr bwMode="auto">
          <a:xfrm>
            <a:off x="1117600"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l-SI" altLang="sl-SI"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3825941581"/>
              </p:ext>
            </p:extLst>
          </p:nvPr>
        </p:nvGraphicFramePr>
        <p:xfrm>
          <a:off x="590104" y="1268760"/>
          <a:ext cx="7886701" cy="4329430"/>
        </p:xfrm>
        <a:graphic>
          <a:graphicData uri="http://schemas.openxmlformats.org/drawingml/2006/table">
            <a:tbl>
              <a:tblPr firstRow="1" firstCol="1" bandRow="1"/>
              <a:tblGrid>
                <a:gridCol w="1363775">
                  <a:extLst>
                    <a:ext uri="{9D8B030D-6E8A-4147-A177-3AD203B41FA5}">
                      <a16:colId xmlns:a16="http://schemas.microsoft.com/office/drawing/2014/main" val="927853800"/>
                    </a:ext>
                  </a:extLst>
                </a:gridCol>
                <a:gridCol w="1032619">
                  <a:extLst>
                    <a:ext uri="{9D8B030D-6E8A-4147-A177-3AD203B41FA5}">
                      <a16:colId xmlns:a16="http://schemas.microsoft.com/office/drawing/2014/main" val="3886591811"/>
                    </a:ext>
                  </a:extLst>
                </a:gridCol>
                <a:gridCol w="97196">
                  <a:extLst>
                    <a:ext uri="{9D8B030D-6E8A-4147-A177-3AD203B41FA5}">
                      <a16:colId xmlns:a16="http://schemas.microsoft.com/office/drawing/2014/main" val="4182597119"/>
                    </a:ext>
                  </a:extLst>
                </a:gridCol>
                <a:gridCol w="1745502">
                  <a:extLst>
                    <a:ext uri="{9D8B030D-6E8A-4147-A177-3AD203B41FA5}">
                      <a16:colId xmlns:a16="http://schemas.microsoft.com/office/drawing/2014/main" val="2882502236"/>
                    </a:ext>
                  </a:extLst>
                </a:gridCol>
                <a:gridCol w="1629679">
                  <a:extLst>
                    <a:ext uri="{9D8B030D-6E8A-4147-A177-3AD203B41FA5}">
                      <a16:colId xmlns:a16="http://schemas.microsoft.com/office/drawing/2014/main" val="3973962063"/>
                    </a:ext>
                  </a:extLst>
                </a:gridCol>
                <a:gridCol w="654155">
                  <a:extLst>
                    <a:ext uri="{9D8B030D-6E8A-4147-A177-3AD203B41FA5}">
                      <a16:colId xmlns:a16="http://schemas.microsoft.com/office/drawing/2014/main" val="3418947621"/>
                    </a:ext>
                  </a:extLst>
                </a:gridCol>
                <a:gridCol w="1363775">
                  <a:extLst>
                    <a:ext uri="{9D8B030D-6E8A-4147-A177-3AD203B41FA5}">
                      <a16:colId xmlns:a16="http://schemas.microsoft.com/office/drawing/2014/main" val="3347972913"/>
                    </a:ext>
                  </a:extLst>
                </a:gridCol>
              </a:tblGrid>
              <a:tr h="549910">
                <a:tc rowSpan="2"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
                      </a:r>
                      <a:br>
                        <a:rPr lang="sl-SI" sz="1100">
                          <a:effectLst/>
                          <a:latin typeface="Times New Roman" panose="02020603050405020304" pitchFamily="18" charset="0"/>
                          <a:ea typeface="Times New Roman" panose="02020603050405020304" pitchFamily="18" charset="0"/>
                        </a:rPr>
                      </a:br>
                      <a:r>
                        <a:rPr lang="sl-SI" sz="1100">
                          <a:effectLst/>
                          <a:latin typeface="Times New Roman" panose="02020603050405020304" pitchFamily="18" charset="0"/>
                          <a:ea typeface="Times New Roman" panose="02020603050405020304" pitchFamily="18" charset="0"/>
                        </a:rPr>
                        <a:t/>
                      </a:r>
                      <a:br>
                        <a:rPr lang="sl-SI" sz="1100">
                          <a:effectLst/>
                          <a:latin typeface="Times New Roman" panose="02020603050405020304" pitchFamily="18" charset="0"/>
                          <a:ea typeface="Times New Roman" panose="02020603050405020304" pitchFamily="18" charset="0"/>
                        </a:rPr>
                      </a:br>
                      <a:r>
                        <a:rPr lang="sl-SI" sz="1100">
                          <a:effectLst/>
                          <a:latin typeface="Times New Roman" panose="02020603050405020304" pitchFamily="18" charset="0"/>
                          <a:ea typeface="Times New Roman" panose="02020603050405020304" pitchFamily="18" charset="0"/>
                        </a:rPr>
                        <a:t>LETO</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tcPr>
                </a:tc>
                <a:tc rowSpan="2" hMerge="1">
                  <a:txBody>
                    <a:bodyPr/>
                    <a:lstStyle/>
                    <a:p>
                      <a:endParaRPr lang="sl-SI"/>
                    </a:p>
                  </a:txBody>
                  <a:tcPr/>
                </a:tc>
                <a:tc rowSpan="2" hMerge="1">
                  <a:txBody>
                    <a:bodyPr/>
                    <a:lstStyle/>
                    <a:p>
                      <a:endParaRPr lang="sl-SI"/>
                    </a:p>
                  </a:txBody>
                  <a:tcPr/>
                </a:tc>
                <a:tc rowSpan="2">
                  <a:txBody>
                    <a:bodyPr/>
                    <a:lstStyle/>
                    <a:p>
                      <a:pPr>
                        <a:spcAft>
                          <a:spcPts val="0"/>
                        </a:spcAft>
                      </a:pPr>
                      <a:r>
                        <a:rPr lang="sl-SI" sz="1100">
                          <a:effectLst/>
                          <a:latin typeface="Times New Roman" panose="02020603050405020304" pitchFamily="18" charset="0"/>
                          <a:ea typeface="Times New Roman" panose="02020603050405020304" pitchFamily="18" charset="0"/>
                        </a:rPr>
                        <a:t>REALIZACIJA (PROGRAM IN INVESTICIJE)</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tcPr>
                </a:tc>
                <a:tc rowSpan="2">
                  <a:txBody>
                    <a:bodyPr/>
                    <a:lstStyle/>
                    <a:p>
                      <a:pPr>
                        <a:spcAft>
                          <a:spcPts val="0"/>
                        </a:spcAft>
                      </a:pPr>
                      <a:r>
                        <a:rPr lang="sl-SI" sz="1100">
                          <a:effectLst/>
                          <a:latin typeface="Times New Roman" panose="02020603050405020304" pitchFamily="18" charset="0"/>
                          <a:ea typeface="Times New Roman" panose="02020603050405020304" pitchFamily="18" charset="0"/>
                        </a:rPr>
                        <a:t>OD TEGA SREDSTVA ZA INVESTICIJE</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tcPr>
                </a:tc>
                <a:tc rowSpan="2">
                  <a:txBody>
                    <a:bodyPr/>
                    <a:lstStyle/>
                    <a:p>
                      <a:pPr>
                        <a:spcAft>
                          <a:spcPts val="0"/>
                        </a:spcAft>
                      </a:pPr>
                      <a:r>
                        <a:rPr lang="sl-SI" sz="1100">
                          <a:effectLst/>
                          <a:latin typeface="Times New Roman" panose="02020603050405020304" pitchFamily="18" charset="0"/>
                          <a:ea typeface="Times New Roman" panose="02020603050405020304" pitchFamily="18" charset="0"/>
                        </a:rPr>
                        <a:t>%</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SKUPAJ EU,RS in </a:t>
                      </a: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3164029258"/>
                  </a:ext>
                </a:extLst>
              </a:tr>
              <a:tr h="167640">
                <a:tc gridSpan="3" vMerge="1">
                  <a:txBody>
                    <a:bodyPr/>
                    <a:lstStyle/>
                    <a:p>
                      <a:endParaRPr lang="sl-SI"/>
                    </a:p>
                  </a:txBody>
                  <a:tcPr/>
                </a:tc>
                <a:tc hMerge="1" vMerge="1">
                  <a:txBody>
                    <a:bodyPr/>
                    <a:lstStyle/>
                    <a:p>
                      <a:endParaRPr lang="sl-SI"/>
                    </a:p>
                  </a:txBody>
                  <a:tcPr/>
                </a:tc>
                <a:tc hMerge="1"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EKO SKLAD</a:t>
                      </a: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1992875965"/>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2006</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68.552.946 €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18.314.213 €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26,7</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i="1">
                          <a:effectLst/>
                          <a:latin typeface="Times New Roman" panose="02020603050405020304" pitchFamily="18" charset="0"/>
                          <a:ea typeface="Times New Roman" panose="02020603050405020304" pitchFamily="18" charset="0"/>
                        </a:rPr>
                        <a:t> </a:t>
                      </a:r>
                      <a:endParaRPr lang="sl-SI" sz="1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905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extLst>
                  <a:ext uri="{0D108BD9-81ED-4DB2-BD59-A6C34878D82A}">
                    <a16:rowId xmlns:a16="http://schemas.microsoft.com/office/drawing/2014/main" val="2238840843"/>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2007</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55.352.913 €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7.217.917 €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13,0</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i="1">
                          <a:effectLst/>
                          <a:latin typeface="Times New Roman" panose="02020603050405020304" pitchFamily="18" charset="0"/>
                          <a:ea typeface="Times New Roman" panose="02020603050405020304" pitchFamily="18" charset="0"/>
                        </a:rPr>
                        <a:t> </a:t>
                      </a:r>
                      <a:endParaRPr lang="sl-SI" sz="1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3474563843"/>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2008</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74.257.062 €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19.289.588 €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26,0</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i="1">
                          <a:effectLst/>
                          <a:latin typeface="Times New Roman" panose="02020603050405020304" pitchFamily="18" charset="0"/>
                          <a:ea typeface="Times New Roman" panose="02020603050405020304" pitchFamily="18" charset="0"/>
                        </a:rPr>
                        <a:t> </a:t>
                      </a:r>
                      <a:endParaRPr lang="sl-SI" sz="1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extLst>
                  <a:ext uri="{0D108BD9-81ED-4DB2-BD59-A6C34878D82A}">
                    <a16:rowId xmlns:a16="http://schemas.microsoft.com/office/drawing/2014/main" val="3527213172"/>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2009</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72.758.908 €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19.168.214 €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26,3</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i="1">
                          <a:effectLst/>
                          <a:latin typeface="Times New Roman" panose="02020603050405020304" pitchFamily="18" charset="0"/>
                          <a:ea typeface="Times New Roman" panose="02020603050405020304" pitchFamily="18" charset="0"/>
                        </a:rPr>
                        <a:t> </a:t>
                      </a:r>
                      <a:endParaRPr lang="sl-SI" sz="1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1452943732"/>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2010</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65.504.087 €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12.271.961 €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18,7</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i="1">
                          <a:effectLst/>
                          <a:latin typeface="Times New Roman" panose="02020603050405020304" pitchFamily="18" charset="0"/>
                          <a:ea typeface="Times New Roman" panose="02020603050405020304" pitchFamily="18" charset="0"/>
                        </a:rPr>
                        <a:t> </a:t>
                      </a:r>
                      <a:endParaRPr lang="sl-SI" sz="1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extLst>
                  <a:ext uri="{0D108BD9-81ED-4DB2-BD59-A6C34878D82A}">
                    <a16:rowId xmlns:a16="http://schemas.microsoft.com/office/drawing/2014/main" val="3776276327"/>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2011</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73.467.206 €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13.285.419 €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18,1</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i="1">
                          <a:effectLst/>
                          <a:latin typeface="Times New Roman" panose="02020603050405020304" pitchFamily="18" charset="0"/>
                          <a:ea typeface="Times New Roman" panose="02020603050405020304" pitchFamily="18" charset="0"/>
                        </a:rPr>
                        <a:t> </a:t>
                      </a:r>
                      <a:endParaRPr lang="sl-SI" sz="1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2415121429"/>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2012</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70.627.315 €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7.861.376 €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11,1</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i="1">
                          <a:effectLst/>
                          <a:latin typeface="Times New Roman" panose="02020603050405020304" pitchFamily="18" charset="0"/>
                          <a:ea typeface="Times New Roman" panose="02020603050405020304" pitchFamily="18" charset="0"/>
                        </a:rPr>
                        <a:t> </a:t>
                      </a:r>
                      <a:endParaRPr lang="sl-SI" sz="11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extLst>
                  <a:ext uri="{0D108BD9-81ED-4DB2-BD59-A6C34878D82A}">
                    <a16:rowId xmlns:a16="http://schemas.microsoft.com/office/drawing/2014/main" val="3258970897"/>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2013</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68.801.581 €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13.441.252 €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19,5</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956.631 €</a:t>
                      </a: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172957510"/>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2014</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76.966.212 €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20.830.673 €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27,1</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2.645.702 €</a:t>
                      </a: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extLst>
                  <a:ext uri="{0D108BD9-81ED-4DB2-BD59-A6C34878D82A}">
                    <a16:rowId xmlns:a16="http://schemas.microsoft.com/office/drawing/2014/main" val="4205437173"/>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2015</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75.181.393 €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18.901.211 €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25,1</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2.965.283 €</a:t>
                      </a: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1317701087"/>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2016</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68.104.299 €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9.989.213 €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14,7</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0 €</a:t>
                      </a: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extLst>
                  <a:ext uri="{0D108BD9-81ED-4DB2-BD59-A6C34878D82A}">
                    <a16:rowId xmlns:a16="http://schemas.microsoft.com/office/drawing/2014/main" val="3749659559"/>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2017</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79.677.634 €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15.314.228 €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19,2</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504.673 €</a:t>
                      </a: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2603070935"/>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2018</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107.282.323 €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42.430.808 €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39,6</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7.296.436 €</a:t>
                      </a: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extLst>
                  <a:ext uri="{0D108BD9-81ED-4DB2-BD59-A6C34878D82A}">
                    <a16:rowId xmlns:a16="http://schemas.microsoft.com/office/drawing/2014/main" val="1120702438"/>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2019</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102.866.016 €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35.174.698 €</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34,2</a:t>
                      </a:r>
                    </a:p>
                  </a:txBody>
                  <a:tcPr marL="44450" marR="44450" marT="0" marB="0" anchor="ctr">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493.460 €</a:t>
                      </a:r>
                    </a:p>
                  </a:txBody>
                  <a:tcPr marL="44450" marR="44450" marT="0" marB="0" anchor="ctr">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1540081742"/>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2020</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93.690.212 €</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28.910.759 €</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30,9</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2.153.243 €</a:t>
                      </a:r>
                    </a:p>
                  </a:txBody>
                  <a:tcPr marL="44450" marR="44450"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solidFill>
                      <a:srgbClr val="CCECFF"/>
                    </a:solidFill>
                  </a:tcPr>
                </a:tc>
                <a:extLst>
                  <a:ext uri="{0D108BD9-81ED-4DB2-BD59-A6C34878D82A}">
                    <a16:rowId xmlns:a16="http://schemas.microsoft.com/office/drawing/2014/main" val="3245721471"/>
                  </a:ext>
                </a:extLst>
              </a:tr>
              <a:tr h="16764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                       2021</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110.680.603 €</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41.388.630 €</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37,4</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100">
                          <a:effectLst/>
                          <a:latin typeface="Times New Roman" panose="02020603050405020304" pitchFamily="18" charset="0"/>
                          <a:ea typeface="Times New Roman" panose="02020603050405020304" pitchFamily="18" charset="0"/>
                        </a:rPr>
                        <a:t>2.535.479 €</a:t>
                      </a:r>
                    </a:p>
                  </a:txBody>
                  <a:tcPr marL="44450" marR="44450"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2328480856"/>
                  </a:ext>
                </a:extLst>
              </a:tr>
              <a:tr h="191770">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Sprejet proračun 2022</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spcAft>
                          <a:spcPts val="0"/>
                        </a:spcAft>
                      </a:pPr>
                      <a:r>
                        <a:rPr lang="sl-SI" sz="1400" b="1">
                          <a:effectLst/>
                          <a:latin typeface="Times New Roman" panose="02020603050405020304" pitchFamily="18" charset="0"/>
                          <a:ea typeface="Times New Roman" panose="02020603050405020304" pitchFamily="18" charset="0"/>
                        </a:rPr>
                        <a:t>124.522.394 €</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400" b="1">
                          <a:effectLst/>
                          <a:latin typeface="Times New Roman" panose="02020603050405020304" pitchFamily="18" charset="0"/>
                          <a:ea typeface="Times New Roman" panose="02020603050405020304" pitchFamily="18" charset="0"/>
                        </a:rPr>
                        <a:t>55.649.684 €</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400" b="1">
                          <a:effectLst/>
                          <a:latin typeface="Times New Roman" panose="02020603050405020304" pitchFamily="18" charset="0"/>
                          <a:ea typeface="Times New Roman" panose="02020603050405020304" pitchFamily="18" charset="0"/>
                        </a:rPr>
                        <a:t>44,7</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tc>
                  <a:txBody>
                    <a:bodyPr/>
                    <a:lstStyle/>
                    <a:p>
                      <a:pPr>
                        <a:spcAft>
                          <a:spcPts val="0"/>
                        </a:spcAft>
                      </a:pPr>
                      <a:r>
                        <a:rPr lang="sl-SI" sz="1400" b="1">
                          <a:effectLst/>
                          <a:latin typeface="Times New Roman" panose="02020603050405020304" pitchFamily="18" charset="0"/>
                          <a:ea typeface="Times New Roman" panose="02020603050405020304" pitchFamily="18" charset="0"/>
                        </a:rPr>
                        <a:t>840.411 €</a:t>
                      </a:r>
                    </a:p>
                  </a:txBody>
                  <a:tcPr marL="44450" marR="44450"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2700" cap="flat" cmpd="sng" algn="ctr">
                      <a:solidFill>
                        <a:srgbClr val="2E74B5"/>
                      </a:solidFill>
                      <a:prstDash val="solid"/>
                      <a:round/>
                      <a:headEnd type="none" w="med" len="med"/>
                      <a:tailEnd type="none" w="med" len="med"/>
                    </a:lnB>
                  </a:tcPr>
                </a:tc>
                <a:extLst>
                  <a:ext uri="{0D108BD9-81ED-4DB2-BD59-A6C34878D82A}">
                    <a16:rowId xmlns:a16="http://schemas.microsoft.com/office/drawing/2014/main" val="1196765235"/>
                  </a:ext>
                </a:extLst>
              </a:tr>
              <a:tr h="172085">
                <a:tc gridSpan="3">
                  <a:txBody>
                    <a:bodyPr/>
                    <a:lstStyle/>
                    <a:p>
                      <a:pPr>
                        <a:spcAft>
                          <a:spcPts val="0"/>
                        </a:spcAft>
                      </a:pPr>
                      <a:r>
                        <a:rPr lang="sl-SI" sz="1100">
                          <a:effectLst/>
                          <a:latin typeface="Times New Roman" panose="02020603050405020304" pitchFamily="18" charset="0"/>
                          <a:ea typeface="Times New Roman" panose="02020603050405020304" pitchFamily="18" charset="0"/>
                        </a:rPr>
                        <a:t>SKUPAJ 2006–2022</a:t>
                      </a:r>
                    </a:p>
                  </a:txBody>
                  <a:tcPr marL="44450" marR="44450" marT="0" marB="0" anchor="ctr">
                    <a:lnL w="1905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spcAft>
                          <a:spcPts val="0"/>
                        </a:spcAft>
                      </a:pPr>
                      <a:r>
                        <a:rPr lang="sl-SI" sz="1400" b="1">
                          <a:effectLst/>
                          <a:latin typeface="Times New Roman" panose="02020603050405020304" pitchFamily="18" charset="0"/>
                          <a:ea typeface="Times New Roman" panose="02020603050405020304" pitchFamily="18" charset="0"/>
                        </a:rPr>
                        <a:t>1.388.293.104 €</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400" b="1">
                          <a:effectLst/>
                          <a:latin typeface="Times New Roman" panose="02020603050405020304" pitchFamily="18" charset="0"/>
                          <a:ea typeface="Times New Roman" panose="02020603050405020304" pitchFamily="18" charset="0"/>
                        </a:rPr>
                        <a:t>379.439.844 €</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400" b="1">
                          <a:effectLst/>
                          <a:latin typeface="Times New Roman" panose="02020603050405020304" pitchFamily="18" charset="0"/>
                          <a:ea typeface="Times New Roman" panose="02020603050405020304" pitchFamily="18" charset="0"/>
                        </a:rPr>
                        <a:t>27,3</a:t>
                      </a:r>
                    </a:p>
                  </a:txBody>
                  <a:tcPr marL="44450" marR="44450" marT="0" marB="0">
                    <a:lnL w="12700" cap="flat" cmpd="sng" algn="ctr">
                      <a:solidFill>
                        <a:srgbClr val="2E74B5"/>
                      </a:solidFill>
                      <a:prstDash val="solid"/>
                      <a:round/>
                      <a:headEnd type="none" w="med" len="med"/>
                      <a:tailEnd type="none" w="med" len="med"/>
                    </a:lnL>
                    <a:lnR w="1270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solidFill>
                      <a:srgbClr val="CCECFF"/>
                    </a:solidFill>
                  </a:tcPr>
                </a:tc>
                <a:tc>
                  <a:txBody>
                    <a:bodyPr/>
                    <a:lstStyle/>
                    <a:p>
                      <a:pPr>
                        <a:spcAft>
                          <a:spcPts val="0"/>
                        </a:spcAft>
                      </a:pPr>
                      <a:r>
                        <a:rPr lang="sl-SI" sz="1400" b="1" dirty="0">
                          <a:effectLst/>
                          <a:latin typeface="Times New Roman" panose="02020603050405020304" pitchFamily="18" charset="0"/>
                          <a:ea typeface="Times New Roman" panose="02020603050405020304" pitchFamily="18" charset="0"/>
                        </a:rPr>
                        <a:t>20.391.318 €</a:t>
                      </a:r>
                    </a:p>
                  </a:txBody>
                  <a:tcPr marL="44450" marR="44450" marT="0" marB="0">
                    <a:lnL w="12700" cap="flat" cmpd="sng" algn="ctr">
                      <a:solidFill>
                        <a:srgbClr val="2E74B5"/>
                      </a:solidFill>
                      <a:prstDash val="solid"/>
                      <a:round/>
                      <a:headEnd type="none" w="med" len="med"/>
                      <a:tailEnd type="none" w="med" len="med"/>
                    </a:lnL>
                    <a:lnR w="19050" cap="flat" cmpd="sng" algn="ctr">
                      <a:solidFill>
                        <a:srgbClr val="2E74B5"/>
                      </a:solidFill>
                      <a:prstDash val="solid"/>
                      <a:round/>
                      <a:headEnd type="none" w="med" len="med"/>
                      <a:tailEnd type="none" w="med" len="med"/>
                    </a:lnR>
                    <a:lnT w="12700" cap="flat" cmpd="sng" algn="ctr">
                      <a:solidFill>
                        <a:srgbClr val="2E74B5"/>
                      </a:solidFill>
                      <a:prstDash val="solid"/>
                      <a:round/>
                      <a:headEnd type="none" w="med" len="med"/>
                      <a:tailEnd type="none" w="med" len="med"/>
                    </a:lnT>
                    <a:lnB w="19050" cap="flat" cmpd="sng" algn="ctr">
                      <a:solidFill>
                        <a:srgbClr val="2E74B5"/>
                      </a:solidFill>
                      <a:prstDash val="solid"/>
                      <a:round/>
                      <a:headEnd type="none" w="med" len="med"/>
                      <a:tailEnd type="none" w="med" len="med"/>
                    </a:lnB>
                    <a:solidFill>
                      <a:srgbClr val="CCECFF"/>
                    </a:solidFill>
                  </a:tcPr>
                </a:tc>
                <a:extLst>
                  <a:ext uri="{0D108BD9-81ED-4DB2-BD59-A6C34878D82A}">
                    <a16:rowId xmlns:a16="http://schemas.microsoft.com/office/drawing/2014/main" val="2131423811"/>
                  </a:ext>
                </a:extLst>
              </a:tr>
              <a:tr h="502920">
                <a:tc>
                  <a:txBody>
                    <a:bodyPr/>
                    <a:lstStyle/>
                    <a:p>
                      <a:pPr>
                        <a:spcAft>
                          <a:spcPts val="0"/>
                        </a:spcAft>
                      </a:pPr>
                      <a:r>
                        <a:rPr lang="sl-SI" sz="1100">
                          <a:effectLst/>
                          <a:latin typeface="Times New Roman" panose="02020603050405020304" pitchFamily="18" charset="0"/>
                          <a:ea typeface="Times New Roman" panose="02020603050405020304" pitchFamily="18" charset="0"/>
                        </a:rPr>
                        <a:t> </a:t>
                      </a:r>
                    </a:p>
                  </a:txBody>
                  <a:tcPr marL="0" marR="0" marT="0" marB="0" anchor="ctr">
                    <a:lnL>
                      <a:noFill/>
                    </a:lnL>
                    <a:lnR>
                      <a:noFill/>
                    </a:lnR>
                    <a:lnT w="19050" cap="flat" cmpd="sng" algn="ctr">
                      <a:solidFill>
                        <a:srgbClr val="2E74B5"/>
                      </a:solidFill>
                      <a:prstDash val="solid"/>
                      <a:round/>
                      <a:headEnd type="none" w="med" len="med"/>
                      <a:tailEnd type="none" w="med" len="med"/>
                    </a:lnT>
                    <a:lnB>
                      <a:noFill/>
                    </a:lnB>
                  </a:tcPr>
                </a:tc>
                <a:tc>
                  <a:txBody>
                    <a:bodyPr/>
                    <a:lstStyle/>
                    <a:p>
                      <a:pPr>
                        <a:spcAft>
                          <a:spcPts val="0"/>
                        </a:spcAft>
                      </a:pPr>
                      <a:r>
                        <a:rPr lang="sl-SI" sz="1100" u="sng">
                          <a:effectLst/>
                          <a:latin typeface="Times New Roman" panose="02020603050405020304" pitchFamily="18" charset="0"/>
                          <a:ea typeface="Times New Roman" panose="02020603050405020304" pitchFamily="18" charset="0"/>
                        </a:rPr>
                        <a:t>Tabela 4:</a:t>
                      </a:r>
                      <a:endParaRPr lang="sl-SI"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2E74B5"/>
                      </a:solidFill>
                      <a:prstDash val="solid"/>
                      <a:round/>
                      <a:headEnd type="none" w="med" len="med"/>
                      <a:tailEnd type="none" w="med" len="med"/>
                    </a:lnT>
                    <a:lnB>
                      <a:noFill/>
                    </a:lnB>
                  </a:tcPr>
                </a:tc>
                <a:tc gridSpan="5">
                  <a:txBody>
                    <a:bodyPr/>
                    <a:lstStyle/>
                    <a:p>
                      <a:pPr>
                        <a:spcAft>
                          <a:spcPts val="0"/>
                        </a:spcAft>
                      </a:pPr>
                      <a:r>
                        <a:rPr lang="sl-SI" sz="1100" i="1" dirty="0">
                          <a:effectLst/>
                          <a:latin typeface="Times New Roman" panose="02020603050405020304" pitchFamily="18" charset="0"/>
                          <a:ea typeface="Times New Roman" panose="02020603050405020304" pitchFamily="18" charset="0"/>
                        </a:rPr>
                        <a:t>Realizacija proračuna MOL za področje predšolske vzgoje in izobraževanja za investicije in investicijsko vzdrževanje v obdobju 2006–2021 ter sprejet proračun MOL za leto 2022 (vir: OPVI MOL)</a:t>
                      </a:r>
                      <a:endParaRPr lang="sl-SI" sz="11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2E74B5"/>
                      </a:solidFill>
                      <a:prstDash val="solid"/>
                      <a:round/>
                      <a:headEnd type="none" w="med" len="med"/>
                      <a:tailEnd type="none" w="med" len="med"/>
                    </a:lnT>
                    <a:lnB>
                      <a:noFill/>
                    </a:lnB>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811315331"/>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1782663289"/>
              </p:ext>
            </p:extLst>
          </p:nvPr>
        </p:nvGraphicFramePr>
        <p:xfrm>
          <a:off x="1763688" y="5949280"/>
          <a:ext cx="5084761" cy="370840"/>
        </p:xfrm>
        <a:graphic>
          <a:graphicData uri="http://schemas.openxmlformats.org/drawingml/2006/table">
            <a:tbl>
              <a:tblPr firstRow="1" bandRow="1">
                <a:tableStyleId>{5C22544A-7EE6-4342-B048-85BDC9FD1C3A}</a:tableStyleId>
              </a:tblPr>
              <a:tblGrid>
                <a:gridCol w="5084761">
                  <a:extLst>
                    <a:ext uri="{9D8B030D-6E8A-4147-A177-3AD203B41FA5}">
                      <a16:colId xmlns:a16="http://schemas.microsoft.com/office/drawing/2014/main" val="469961984"/>
                    </a:ext>
                  </a:extLst>
                </a:gridCol>
              </a:tblGrid>
              <a:tr h="370840">
                <a:tc>
                  <a:txBody>
                    <a:bodyPr/>
                    <a:lstStyle/>
                    <a:p>
                      <a:r>
                        <a:rPr lang="sl-SI" dirty="0" smtClean="0">
                          <a:solidFill>
                            <a:schemeClr val="tx1"/>
                          </a:solidFill>
                        </a:rPr>
                        <a:t>Proračun 2023 za program: 72.000.000 evrov</a:t>
                      </a:r>
                      <a:endParaRPr lang="sl-SI" dirty="0">
                        <a:solidFill>
                          <a:schemeClr val="tx1"/>
                        </a:solidFill>
                      </a:endParaRPr>
                    </a:p>
                  </a:txBody>
                  <a:tcPr/>
                </a:tc>
                <a:extLst>
                  <a:ext uri="{0D108BD9-81ED-4DB2-BD59-A6C34878D82A}">
                    <a16:rowId xmlns:a16="http://schemas.microsoft.com/office/drawing/2014/main" val="1499845478"/>
                  </a:ext>
                </a:extLst>
              </a:tr>
            </a:tbl>
          </a:graphicData>
        </a:graphic>
      </p:graphicFrame>
      <p:pic>
        <p:nvPicPr>
          <p:cNvPr id="8" name="Slika 7"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8800" y="6185217"/>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47914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sz="half" idx="1"/>
          </p:nvPr>
        </p:nvSpPr>
        <p:spPr bwMode="auto">
          <a:xfrm>
            <a:off x="1187450" y="765175"/>
            <a:ext cx="6624638" cy="5256113"/>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gn="ctr">
              <a:buFontTx/>
              <a:buNone/>
              <a:defRPr/>
            </a:pPr>
            <a:r>
              <a:rPr lang="sl-SI" sz="2800" b="1" dirty="0" smtClean="0">
                <a:latin typeface="Arial Narrow" pitchFamily="34" charset="0"/>
              </a:rPr>
              <a:t>KONTAKT</a:t>
            </a:r>
          </a:p>
          <a:p>
            <a:pPr algn="ctr">
              <a:buFontTx/>
              <a:buNone/>
              <a:defRPr/>
            </a:pPr>
            <a:endParaRPr lang="sl-SI" sz="2000" dirty="0" smtClean="0">
              <a:latin typeface="Arial Narrow" pitchFamily="34" charset="0"/>
            </a:endParaRPr>
          </a:p>
          <a:p>
            <a:pPr algn="ctr">
              <a:buFontTx/>
              <a:buNone/>
              <a:defRPr/>
            </a:pPr>
            <a:r>
              <a:rPr lang="sl-SI" sz="2000" dirty="0"/>
              <a:t>Mestna občina Ljubljana</a:t>
            </a:r>
          </a:p>
          <a:p>
            <a:pPr algn="ctr">
              <a:buFontTx/>
              <a:buNone/>
              <a:defRPr/>
            </a:pPr>
            <a:r>
              <a:rPr lang="sl-SI" sz="2000" dirty="0"/>
              <a:t>Mestna uprava</a:t>
            </a:r>
          </a:p>
          <a:p>
            <a:pPr algn="ctr">
              <a:buFontTx/>
              <a:buNone/>
              <a:defRPr/>
            </a:pPr>
            <a:r>
              <a:rPr lang="sl-SI" sz="2000" dirty="0"/>
              <a:t>Oddelek za predšolsko vzgojo in izobraževanje</a:t>
            </a:r>
          </a:p>
          <a:p>
            <a:pPr algn="ctr">
              <a:buFontTx/>
              <a:buNone/>
              <a:defRPr/>
            </a:pPr>
            <a:r>
              <a:rPr lang="en-US" sz="2000" dirty="0" err="1"/>
              <a:t>Resljeva</a:t>
            </a:r>
            <a:r>
              <a:rPr lang="en-US" sz="2000" dirty="0"/>
              <a:t> 18, 1000 Ljubljana, </a:t>
            </a:r>
            <a:r>
              <a:rPr lang="en-US" sz="2000" dirty="0" err="1"/>
              <a:t>Sloveni</a:t>
            </a:r>
            <a:r>
              <a:rPr lang="sl-SI" sz="2000" dirty="0"/>
              <a:t>j</a:t>
            </a:r>
            <a:r>
              <a:rPr lang="en-US" sz="2000" dirty="0"/>
              <a:t>a</a:t>
            </a:r>
            <a:endParaRPr lang="sl-SI" sz="2000" dirty="0"/>
          </a:p>
          <a:p>
            <a:pPr algn="ctr">
              <a:buFontTx/>
              <a:buNone/>
              <a:defRPr/>
            </a:pPr>
            <a:r>
              <a:rPr lang="sl-SI" sz="2000" dirty="0" smtClean="0"/>
              <a:t>E-pošta</a:t>
            </a:r>
            <a:r>
              <a:rPr lang="sl-SI" sz="2000" dirty="0" smtClean="0"/>
              <a:t>: </a:t>
            </a:r>
            <a:endParaRPr lang="sl-SI" sz="2000" dirty="0" smtClean="0"/>
          </a:p>
          <a:p>
            <a:pPr algn="ctr">
              <a:buFontTx/>
              <a:buNone/>
              <a:defRPr/>
            </a:pPr>
            <a:r>
              <a:rPr lang="sl-SI" sz="2000" dirty="0" err="1" smtClean="0"/>
              <a:t>marija.fabcic@ljubljana.si</a:t>
            </a:r>
            <a:endParaRPr lang="sl-SI" sz="2000" dirty="0"/>
          </a:p>
          <a:p>
            <a:pPr algn="ctr">
              <a:buFontTx/>
              <a:buNone/>
              <a:defRPr/>
            </a:pPr>
            <a:endParaRPr lang="sl-SI" sz="2000" dirty="0"/>
          </a:p>
          <a:p>
            <a:pPr algn="ctr">
              <a:buFontTx/>
              <a:buNone/>
              <a:defRPr/>
            </a:pPr>
            <a:r>
              <a:rPr lang="sl-SI" sz="2000" dirty="0"/>
              <a:t>Tel</a:t>
            </a:r>
            <a:r>
              <a:rPr lang="en-US" sz="2000" dirty="0"/>
              <a:t>: + 386 1 306 40 10</a:t>
            </a:r>
            <a:endParaRPr lang="sl-SI" sz="2000" dirty="0"/>
          </a:p>
          <a:p>
            <a:pPr>
              <a:buFontTx/>
              <a:buNone/>
              <a:defRPr/>
            </a:pPr>
            <a:endParaRPr lang="sl-SI" dirty="0" smtClean="0">
              <a:latin typeface="Arial Narrow" pitchFamily="34" charset="0"/>
            </a:endParaRPr>
          </a:p>
          <a:p>
            <a:pPr>
              <a:buFontTx/>
              <a:buNone/>
              <a:defRPr/>
            </a:pPr>
            <a:endParaRPr lang="sl-SI" dirty="0" smtClean="0">
              <a:latin typeface="Arial Narrow" pitchFamily="34" charset="0"/>
            </a:endParaRPr>
          </a:p>
          <a:p>
            <a:pPr algn="ctr">
              <a:buFontTx/>
              <a:buNone/>
              <a:defRPr/>
            </a:pPr>
            <a:endParaRPr lang="sl-SI" sz="2400" dirty="0" smtClean="0">
              <a:latin typeface="Lucida Sans Unicode" pitchFamily="34" charset="0"/>
            </a:endParaRPr>
          </a:p>
          <a:p>
            <a:pPr algn="ctr">
              <a:buFontTx/>
              <a:buNone/>
              <a:defRPr/>
            </a:pPr>
            <a:endParaRPr lang="sl-SI" sz="2400" dirty="0" smtClean="0">
              <a:latin typeface="Lucida Sans Unicode" pitchFamily="34" charset="0"/>
            </a:endParaRPr>
          </a:p>
          <a:p>
            <a:pPr algn="ctr">
              <a:buFontTx/>
              <a:buNone/>
              <a:defRPr/>
            </a:pPr>
            <a:endParaRPr lang="sl-SI" sz="2400" dirty="0" smtClean="0">
              <a:latin typeface="Lucida Sans Unicode" pitchFamily="34" charset="0"/>
            </a:endParaRPr>
          </a:p>
          <a:p>
            <a:pPr algn="ctr">
              <a:buFontTx/>
              <a:buNone/>
              <a:defRPr/>
            </a:pPr>
            <a:endParaRPr lang="en-US" sz="2400" dirty="0" smtClean="0">
              <a:latin typeface="Lucida Sans Unicode" pitchFamily="34" charset="0"/>
            </a:endParaRPr>
          </a:p>
        </p:txBody>
      </p:sp>
      <p:pic>
        <p:nvPicPr>
          <p:cNvPr id="35843"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pic>
        <p:nvPicPr>
          <p:cNvPr id="5" name="Slika 4"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8800" y="6248178"/>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lstStyle/>
          <a:p>
            <a:r>
              <a:rPr lang="sl-SI" sz="2800" b="1" dirty="0" smtClean="0">
                <a:effectLst>
                  <a:outerShdw blurRad="38100" dist="38100" dir="2700000" algn="tl">
                    <a:srgbClr val="000000">
                      <a:alpha val="43137"/>
                    </a:srgbClr>
                  </a:outerShdw>
                </a:effectLst>
                <a:latin typeface="Arial Narrow" pitchFamily="34" charset="0"/>
              </a:rPr>
              <a:t>ZAKONODAJA Z VIDIKA PRISTOJNOSTI OBČIN</a:t>
            </a:r>
            <a:endParaRPr lang="sl-SI" sz="2800" dirty="0"/>
          </a:p>
        </p:txBody>
      </p:sp>
      <p:sp>
        <p:nvSpPr>
          <p:cNvPr id="3" name="Ograda vsebine 2"/>
          <p:cNvSpPr>
            <a:spLocks noGrp="1"/>
          </p:cNvSpPr>
          <p:nvPr>
            <p:ph idx="1"/>
          </p:nvPr>
        </p:nvSpPr>
        <p:spPr>
          <a:xfrm>
            <a:off x="404328" y="1204690"/>
            <a:ext cx="8291264" cy="5371848"/>
          </a:xfrm>
        </p:spPr>
        <p:txBody>
          <a:bodyPr/>
          <a:lstStyle/>
          <a:p>
            <a:pPr marL="0" lvl="0" indent="0" eaLnBrk="1" fontAlgn="auto" hangingPunct="1">
              <a:spcBef>
                <a:spcPts val="2400"/>
              </a:spcBef>
              <a:spcAft>
                <a:spcPts val="0"/>
              </a:spcAft>
              <a:buNone/>
            </a:pPr>
            <a:r>
              <a:rPr lang="sl-SI" sz="2000" kern="1200" dirty="0" smtClean="0">
                <a:solidFill>
                  <a:srgbClr val="FF0000"/>
                </a:solidFill>
                <a:latin typeface="Arial" panose="020B0604020202020204" pitchFamily="34" charset="0"/>
              </a:rPr>
              <a:t>Javni zavodi na področju predšolske vzgoje in izobraževanja </a:t>
            </a:r>
          </a:p>
          <a:p>
            <a:pPr lvl="0" eaLnBrk="1" fontAlgn="auto" hangingPunct="1">
              <a:spcBef>
                <a:spcPts val="2400"/>
              </a:spcBef>
              <a:spcAft>
                <a:spcPts val="0"/>
              </a:spcAft>
              <a:buFont typeface="Arial" panose="020B0604020202020204" pitchFamily="34" charset="0"/>
              <a:buChar char="•"/>
            </a:pPr>
            <a:r>
              <a:rPr lang="sl-SI" sz="1600" kern="1200" dirty="0" smtClean="0">
                <a:latin typeface="Arial" panose="020B0604020202020204" pitchFamily="34" charset="0"/>
              </a:rPr>
              <a:t>Za izvajanje izvirnih nalog občina lahko ustanovi javne zavode</a:t>
            </a:r>
            <a:r>
              <a:rPr lang="sl-SI" sz="1600" b="1" kern="1200" dirty="0" smtClean="0">
                <a:latin typeface="Arial" panose="020B0604020202020204" pitchFamily="34" charset="0"/>
              </a:rPr>
              <a:t>, </a:t>
            </a:r>
            <a:r>
              <a:rPr lang="sl-SI" sz="1600" kern="1200" dirty="0" smtClean="0">
                <a:latin typeface="Arial" panose="020B0604020202020204" pitchFamily="34" charset="0"/>
              </a:rPr>
              <a:t>katerih</a:t>
            </a:r>
            <a:r>
              <a:rPr lang="sl-SI" sz="1600" dirty="0" smtClean="0"/>
              <a:t> izvajanje dejavnosti šteje za javno službo, in katere izvajanje občini nalaga poleg ZLS tudi področna zakonodaja: </a:t>
            </a:r>
          </a:p>
          <a:p>
            <a:pPr lvl="1" eaLnBrk="1" fontAlgn="auto" hangingPunct="1">
              <a:spcBef>
                <a:spcPts val="2400"/>
              </a:spcBef>
              <a:spcAft>
                <a:spcPts val="0"/>
              </a:spcAft>
              <a:buFont typeface="Arial" panose="020B0604020202020204" pitchFamily="34" charset="0"/>
              <a:buChar char="•"/>
            </a:pPr>
            <a:r>
              <a:rPr lang="sl-SI" sz="1600" dirty="0"/>
              <a:t>javni vrtci, javne osnovne šole, javne OŠPP, javne glasbene šole, drugi VIZ zavodi </a:t>
            </a:r>
            <a:r>
              <a:rPr lang="sl-SI" sz="1600" dirty="0" smtClean="0"/>
              <a:t>(JZ Cene Štupar, SCOMS)</a:t>
            </a:r>
            <a:endParaRPr lang="sl-SI" sz="1600" dirty="0"/>
          </a:p>
          <a:p>
            <a:pPr lvl="1" eaLnBrk="1" fontAlgn="auto" hangingPunct="1">
              <a:spcBef>
                <a:spcPts val="2400"/>
              </a:spcBef>
              <a:spcAft>
                <a:spcPts val="0"/>
              </a:spcAft>
              <a:buFont typeface="Arial" panose="020B0604020202020204" pitchFamily="34" charset="0"/>
              <a:buChar char="•"/>
            </a:pPr>
            <a:r>
              <a:rPr lang="sl-SI" sz="1600" dirty="0" smtClean="0"/>
              <a:t>lahko pa občina ustanovi javni zavod tudi za izvajanje dejavnosti, ki zakonsko ni opredeljena kot (obvezna) javna služba (Mala ulica), vendar je opredeljena kot izvirna dejavnost po ZLS, in tako se te dejavnosti izvajajo na način in pod pogoji, ki veljajo za javno službo.</a:t>
            </a:r>
          </a:p>
          <a:p>
            <a:pPr marL="0" indent="0">
              <a:buNone/>
            </a:pPr>
            <a:endParaRPr lang="sl-SI" sz="2000" dirty="0" smtClean="0"/>
          </a:p>
          <a:p>
            <a:endParaRPr lang="sl-SI" sz="2000" dirty="0"/>
          </a:p>
        </p:txBody>
      </p:sp>
      <p:pic>
        <p:nvPicPr>
          <p:cNvPr id="5"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1778" y="6298725"/>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1574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lstStyle/>
          <a:p>
            <a:r>
              <a:rPr lang="sl-SI" sz="2800" b="1" dirty="0" smtClean="0">
                <a:effectLst>
                  <a:outerShdw blurRad="38100" dist="38100" dir="2700000" algn="tl">
                    <a:srgbClr val="000000">
                      <a:alpha val="43137"/>
                    </a:srgbClr>
                  </a:outerShdw>
                </a:effectLst>
                <a:latin typeface="Arial Narrow" pitchFamily="34" charset="0"/>
              </a:rPr>
              <a:t>ZAKONODAJA Z VIDIKA PRISTOJNOSTI OBČIN</a:t>
            </a:r>
            <a:endParaRPr lang="sl-SI" sz="2800" dirty="0"/>
          </a:p>
        </p:txBody>
      </p:sp>
      <p:sp>
        <p:nvSpPr>
          <p:cNvPr id="3" name="Ograda vsebine 2"/>
          <p:cNvSpPr>
            <a:spLocks noGrp="1"/>
          </p:cNvSpPr>
          <p:nvPr>
            <p:ph idx="1"/>
          </p:nvPr>
        </p:nvSpPr>
        <p:spPr>
          <a:xfrm>
            <a:off x="404328" y="1204690"/>
            <a:ext cx="8291264" cy="5371848"/>
          </a:xfrm>
        </p:spPr>
        <p:txBody>
          <a:bodyPr/>
          <a:lstStyle/>
          <a:p>
            <a:r>
              <a:rPr lang="sl-SI" sz="2000" dirty="0" smtClean="0"/>
              <a:t>Zakon o zavodih </a:t>
            </a:r>
            <a:r>
              <a:rPr lang="sl-SI" sz="1600" dirty="0" smtClean="0">
                <a:solidFill>
                  <a:srgbClr val="FF0000"/>
                </a:solidFill>
              </a:rPr>
              <a:t>splošni zakon, ki ureja statusna vprašanja zavodov</a:t>
            </a:r>
          </a:p>
          <a:p>
            <a:r>
              <a:rPr lang="sl-SI" sz="2000" dirty="0"/>
              <a:t>ZOFVI </a:t>
            </a:r>
            <a:r>
              <a:rPr lang="sl-SI" sz="1400" dirty="0" smtClean="0">
                <a:solidFill>
                  <a:srgbClr val="FF0000"/>
                </a:solidFill>
              </a:rPr>
              <a:t>specialni zakon, ki ureja </a:t>
            </a:r>
            <a:r>
              <a:rPr lang="sl-SI" sz="1400" dirty="0">
                <a:solidFill>
                  <a:srgbClr val="FF0000"/>
                </a:solidFill>
              </a:rPr>
              <a:t>pogoje za opravljanje </a:t>
            </a:r>
            <a:r>
              <a:rPr lang="sl-SI" sz="1400" dirty="0" smtClean="0">
                <a:solidFill>
                  <a:srgbClr val="FF0000"/>
                </a:solidFill>
              </a:rPr>
              <a:t>in financiranje  predšolske vzgoje in izobraževanja, otrok s </a:t>
            </a:r>
            <a:r>
              <a:rPr lang="sl-SI" sz="1400" dirty="0">
                <a:solidFill>
                  <a:srgbClr val="FF0000"/>
                </a:solidFill>
              </a:rPr>
              <a:t>posebnimi </a:t>
            </a:r>
            <a:r>
              <a:rPr lang="sl-SI" sz="1400" dirty="0" smtClean="0">
                <a:solidFill>
                  <a:srgbClr val="FF0000"/>
                </a:solidFill>
              </a:rPr>
              <a:t>potrebami, glasbenega </a:t>
            </a:r>
            <a:r>
              <a:rPr lang="sl-SI" sz="1400" dirty="0">
                <a:solidFill>
                  <a:srgbClr val="FF0000"/>
                </a:solidFill>
              </a:rPr>
              <a:t>izobraževanja, izobraževanja odraslih.</a:t>
            </a:r>
            <a:endParaRPr lang="sl-SI" sz="1400" dirty="0" smtClean="0">
              <a:solidFill>
                <a:srgbClr val="FF0000"/>
              </a:solidFill>
            </a:endParaRPr>
          </a:p>
          <a:p>
            <a:pPr lvl="1"/>
            <a:r>
              <a:rPr lang="sl-SI" sz="1600" dirty="0"/>
              <a:t>Uredba o merilih za oblikovanje javne mreže osnovnih šol, javne mreže osnovnih šol in zavodov za vzgojo in izobraževanje otrok in mladostnikov s posebnimi potrebami ter javne mreže glasbenih šol</a:t>
            </a:r>
          </a:p>
          <a:p>
            <a:r>
              <a:rPr lang="sl-SI" sz="2000" dirty="0" smtClean="0"/>
              <a:t>Zakon o vrtcih </a:t>
            </a:r>
            <a:r>
              <a:rPr lang="sl-SI" sz="1400" dirty="0" smtClean="0"/>
              <a:t>specialni zakon, določa obveznosti občin/ financiranje predšolske vzgoje</a:t>
            </a:r>
          </a:p>
          <a:p>
            <a:pPr lvl="1"/>
            <a:r>
              <a:rPr lang="sl-SI" sz="1600" dirty="0"/>
              <a:t>Uredba o merilih za oblikovanje javne mreže vrtcev</a:t>
            </a:r>
          </a:p>
          <a:p>
            <a:pPr lvl="1"/>
            <a:r>
              <a:rPr lang="sl-SI" sz="1600" dirty="0"/>
              <a:t>Odredba o pogojih za ustanavljanje javnih </a:t>
            </a:r>
            <a:r>
              <a:rPr lang="sl-SI" sz="1600" dirty="0" smtClean="0"/>
              <a:t>vrtcev</a:t>
            </a:r>
          </a:p>
          <a:p>
            <a:pPr lvl="1"/>
            <a:r>
              <a:rPr lang="sl-SI" sz="1600" dirty="0" smtClean="0"/>
              <a:t>Pravilnik </a:t>
            </a:r>
            <a:r>
              <a:rPr lang="sl-SI" sz="1600" dirty="0"/>
              <a:t>o normativih in minimalnih tehničnih pogojih za prostor in opremo vrtca</a:t>
            </a:r>
          </a:p>
          <a:p>
            <a:pPr lvl="1"/>
            <a:r>
              <a:rPr lang="sl-SI" sz="1600" dirty="0" smtClean="0"/>
              <a:t>Pravilnik </a:t>
            </a:r>
            <a:r>
              <a:rPr lang="sl-SI" sz="1600" dirty="0"/>
              <a:t>o normativih za opravljanje dejavnosti predšolske </a:t>
            </a:r>
            <a:r>
              <a:rPr lang="sl-SI" sz="1600" dirty="0" smtClean="0"/>
              <a:t>vzgoje</a:t>
            </a:r>
          </a:p>
          <a:p>
            <a:pPr lvl="1"/>
            <a:r>
              <a:rPr lang="sl-SI" sz="1400" dirty="0"/>
              <a:t>Pravilnik o metodologiji za oblikovanje cen programov v vrtcih, ki izvajajo javno </a:t>
            </a:r>
            <a:r>
              <a:rPr lang="sl-SI" sz="1400" dirty="0" smtClean="0"/>
              <a:t>službo</a:t>
            </a:r>
          </a:p>
          <a:p>
            <a:pPr marL="342900" lvl="1" indent="-342900">
              <a:buChar char="•"/>
            </a:pPr>
            <a:r>
              <a:rPr lang="pl-PL" sz="2000" dirty="0" smtClean="0">
                <a:cs typeface="+mn-cs"/>
              </a:rPr>
              <a:t>Zakon </a:t>
            </a:r>
            <a:r>
              <a:rPr lang="pl-PL" sz="2000" dirty="0">
                <a:cs typeface="+mn-cs"/>
              </a:rPr>
              <a:t>o celostni zgodnji obravnavi predšolskih otrok s posebnimi </a:t>
            </a:r>
            <a:r>
              <a:rPr lang="pl-PL" sz="2000" dirty="0" smtClean="0">
                <a:cs typeface="+mn-cs"/>
              </a:rPr>
              <a:t>potrebami in Zakon o usmerjanju otrok s posebnimi potrebami</a:t>
            </a:r>
          </a:p>
          <a:p>
            <a:pPr marL="342900" lvl="1" indent="-342900">
              <a:buChar char="•"/>
            </a:pPr>
            <a:r>
              <a:rPr lang="pl-PL" sz="2000" dirty="0" smtClean="0">
                <a:cs typeface="+mn-cs"/>
              </a:rPr>
              <a:t>Zakon o osnovni šoli</a:t>
            </a:r>
          </a:p>
          <a:p>
            <a:pPr marL="342900" lvl="1" indent="-342900">
              <a:buChar char="•"/>
            </a:pPr>
            <a:r>
              <a:rPr lang="pl-PL" sz="2000" dirty="0" smtClean="0">
                <a:cs typeface="+mn-cs"/>
              </a:rPr>
              <a:t>Zakon o glasbenih šolah</a:t>
            </a:r>
          </a:p>
          <a:p>
            <a:pPr marL="342900" lvl="1" indent="-342900">
              <a:buChar char="•"/>
            </a:pPr>
            <a:r>
              <a:rPr lang="pl-PL" sz="2000" dirty="0" smtClean="0">
                <a:cs typeface="+mn-cs"/>
              </a:rPr>
              <a:t>Zakon o izobraževanju odraslih</a:t>
            </a:r>
          </a:p>
          <a:p>
            <a:pPr marL="342900" lvl="1" indent="-342900">
              <a:buChar char="•"/>
            </a:pPr>
            <a:endParaRPr lang="pl-PL" sz="2000" dirty="0">
              <a:cs typeface="+mn-cs"/>
            </a:endParaRPr>
          </a:p>
          <a:p>
            <a:pPr lvl="1"/>
            <a:endParaRPr lang="sl-SI" sz="1600" dirty="0"/>
          </a:p>
          <a:p>
            <a:pPr lvl="1"/>
            <a:endParaRPr lang="sl-SI" sz="2000" dirty="0" smtClean="0"/>
          </a:p>
          <a:p>
            <a:endParaRPr lang="sl-SI" sz="2000" dirty="0" smtClean="0"/>
          </a:p>
          <a:p>
            <a:endParaRPr lang="sl-SI" sz="2000" dirty="0"/>
          </a:p>
        </p:txBody>
      </p:sp>
      <p:pic>
        <p:nvPicPr>
          <p:cNvPr id="5"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6267339"/>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7019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lstStyle/>
          <a:p>
            <a:r>
              <a:rPr lang="sl-SI" sz="2800" b="1" dirty="0" smtClean="0">
                <a:effectLst>
                  <a:outerShdw blurRad="38100" dist="38100" dir="2700000" algn="tl">
                    <a:srgbClr val="000000">
                      <a:alpha val="43137"/>
                    </a:srgbClr>
                  </a:outerShdw>
                </a:effectLst>
                <a:latin typeface="Arial Narrow" pitchFamily="34" charset="0"/>
              </a:rPr>
              <a:t>PRISTOJNOSTI MSMOL NA PODROČJU VIZ</a:t>
            </a:r>
            <a:endParaRPr lang="sl-SI" sz="2800" dirty="0"/>
          </a:p>
        </p:txBody>
      </p:sp>
      <p:sp>
        <p:nvSpPr>
          <p:cNvPr id="3" name="Ograda vsebine 2"/>
          <p:cNvSpPr>
            <a:spLocks noGrp="1"/>
          </p:cNvSpPr>
          <p:nvPr>
            <p:ph idx="1"/>
          </p:nvPr>
        </p:nvSpPr>
        <p:spPr>
          <a:xfrm>
            <a:off x="457200" y="1425575"/>
            <a:ext cx="8291264" cy="5243785"/>
          </a:xfrm>
        </p:spPr>
        <p:txBody>
          <a:bodyPr/>
          <a:lstStyle/>
          <a:p>
            <a:r>
              <a:rPr lang="sl-SI" sz="2000" dirty="0"/>
              <a:t>Strateški </a:t>
            </a:r>
            <a:r>
              <a:rPr lang="sl-SI" sz="2000" dirty="0" smtClean="0"/>
              <a:t>dokumenti – </a:t>
            </a:r>
            <a:r>
              <a:rPr lang="sl-SI" sz="1400" dirty="0" smtClean="0">
                <a:solidFill>
                  <a:srgbClr val="FF0000"/>
                </a:solidFill>
              </a:rPr>
              <a:t>statut MOL določa, da MS MOL izvršuje ustanoviteljske pravice do javnih zavodov </a:t>
            </a:r>
            <a:endParaRPr lang="sl-SI" sz="1400" dirty="0">
              <a:solidFill>
                <a:srgbClr val="FF0000"/>
              </a:solidFill>
            </a:endParaRPr>
          </a:p>
          <a:p>
            <a:r>
              <a:rPr lang="sl-SI" sz="2000" dirty="0" smtClean="0"/>
              <a:t>Ustanovitveni akti (odloki, sklepi)</a:t>
            </a:r>
          </a:p>
          <a:p>
            <a:pPr lvl="1"/>
            <a:r>
              <a:rPr lang="sl-SI" sz="1600" dirty="0" smtClean="0"/>
              <a:t>Sedež, dejavnost, organi, sestava, pristojnost in volitve v svet, ravnatelj, svet staršev, sredstva za delo, javnost dela, splošni akti</a:t>
            </a:r>
          </a:p>
          <a:p>
            <a:pPr lvl="1"/>
            <a:r>
              <a:rPr lang="sl-SI" sz="1600" dirty="0" smtClean="0"/>
              <a:t>Razmejitev pravic in obveznosti med ustanoviteljem in JZ</a:t>
            </a:r>
          </a:p>
          <a:p>
            <a:r>
              <a:rPr lang="sl-SI" sz="2000" dirty="0" smtClean="0"/>
              <a:t>Odlok o sprejemu otrok v vrtec (enotni postopek in kriteriji, CČS)</a:t>
            </a:r>
          </a:p>
          <a:p>
            <a:r>
              <a:rPr lang="sl-SI" sz="2000" dirty="0" smtClean="0"/>
              <a:t>Mnenja v postopku imenovanja ravnateljev vrtcev, OŠ in GŠ </a:t>
            </a:r>
          </a:p>
          <a:p>
            <a:r>
              <a:rPr lang="sl-SI" sz="2000" dirty="0" smtClean="0"/>
              <a:t>Soglasje v postopku imenovanja direktorja Cene Štupar, SCOMS, Mala ulica</a:t>
            </a:r>
          </a:p>
          <a:p>
            <a:r>
              <a:rPr lang="sl-SI" sz="2000" dirty="0" smtClean="0"/>
              <a:t>Sprejem LPIO</a:t>
            </a:r>
          </a:p>
          <a:p>
            <a:r>
              <a:rPr lang="sl-SI" sz="2000" dirty="0" smtClean="0"/>
              <a:t>Soglasja k sklepom svetov JZ o določitvi dela plače za delovno uspešnost ravnatelja/direktorja iz naslova RDU, povečanega obsega</a:t>
            </a:r>
          </a:p>
          <a:p>
            <a:r>
              <a:rPr lang="sl-SI" sz="2000" dirty="0" smtClean="0"/>
              <a:t>Sklepi: o določitvi cen programov v vrtcih (2019), o manjši notranji igralni površini (2021),…</a:t>
            </a:r>
          </a:p>
          <a:p>
            <a:endParaRPr lang="sl-SI" sz="2000" dirty="0" smtClean="0"/>
          </a:p>
          <a:p>
            <a:endParaRPr lang="sl-SI" sz="2000" dirty="0"/>
          </a:p>
        </p:txBody>
      </p:sp>
      <p:pic>
        <p:nvPicPr>
          <p:cNvPr id="5"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6267339"/>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6446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6896" y="274638"/>
            <a:ext cx="8229600" cy="1143000"/>
          </a:xfrm>
        </p:spPr>
        <p:txBody>
          <a:bodyPr/>
          <a:lstStyle/>
          <a:p>
            <a:r>
              <a:rPr lang="sl-SI" sz="2800" b="1" dirty="0">
                <a:effectLst>
                  <a:outerShdw blurRad="38100" dist="38100" dir="2700000" algn="tl">
                    <a:srgbClr val="000000">
                      <a:alpha val="43137"/>
                    </a:srgbClr>
                  </a:outerShdw>
                </a:effectLst>
                <a:latin typeface="Arial Narrow" pitchFamily="34" charset="0"/>
              </a:rPr>
              <a:t>NALOGE ODDELKA ZA PREDŠOLSKO VZGOJO IN IZOBRAŽEVANJE</a:t>
            </a:r>
            <a:endParaRPr lang="sl-SI" sz="2800" dirty="0"/>
          </a:p>
        </p:txBody>
      </p:sp>
      <p:sp>
        <p:nvSpPr>
          <p:cNvPr id="3" name="Ograda vsebine 2"/>
          <p:cNvSpPr>
            <a:spLocks noGrp="1"/>
          </p:cNvSpPr>
          <p:nvPr>
            <p:ph idx="1"/>
          </p:nvPr>
        </p:nvSpPr>
        <p:spPr>
          <a:xfrm>
            <a:off x="457200" y="1600200"/>
            <a:ext cx="8229600" cy="4133056"/>
          </a:xfrm>
        </p:spPr>
        <p:txBody>
          <a:bodyPr/>
          <a:lstStyle/>
          <a:p>
            <a:pPr algn="just"/>
            <a:r>
              <a:rPr lang="sl-SI" sz="2000" dirty="0"/>
              <a:t>Opravlja naloge na področju predšolske vzgoje, osnovnošolskega in glasbenega izobraževanja, izobraževanja odraslih in preprečevanja zasvojenosti</a:t>
            </a:r>
            <a:r>
              <a:rPr lang="sl-SI" sz="2000" dirty="0" smtClean="0"/>
              <a:t>.</a:t>
            </a:r>
          </a:p>
          <a:p>
            <a:pPr marL="0" indent="0" algn="just">
              <a:buNone/>
            </a:pPr>
            <a:endParaRPr lang="sl-SI" sz="800" dirty="0" smtClean="0"/>
          </a:p>
          <a:p>
            <a:pPr algn="just"/>
            <a:r>
              <a:rPr lang="sl-SI" sz="2000" dirty="0" smtClean="0"/>
              <a:t>Zagotavlja </a:t>
            </a:r>
            <a:r>
              <a:rPr lang="sl-SI" sz="2000" dirty="0"/>
              <a:t>sofinanciranje programov za otroke</a:t>
            </a:r>
            <a:r>
              <a:rPr lang="sl-SI" sz="2000" dirty="0" smtClean="0"/>
              <a:t>.</a:t>
            </a:r>
          </a:p>
          <a:p>
            <a:pPr marL="0" indent="0" algn="just">
              <a:buNone/>
            </a:pPr>
            <a:endParaRPr lang="sl-SI" sz="800" dirty="0" smtClean="0"/>
          </a:p>
          <a:p>
            <a:pPr algn="just"/>
            <a:r>
              <a:rPr lang="sl-SI" sz="2000" dirty="0" smtClean="0"/>
              <a:t>Zagotavlja </a:t>
            </a:r>
            <a:r>
              <a:rPr lang="sl-SI" sz="2000" dirty="0"/>
              <a:t>usposabljanje strokovnih delavcev v vzgoji in izobraževanju za delo z mladimi ter starši</a:t>
            </a:r>
            <a:r>
              <a:rPr lang="sl-SI" sz="2000" dirty="0" smtClean="0"/>
              <a:t>.</a:t>
            </a:r>
          </a:p>
          <a:p>
            <a:pPr marL="0" indent="0" algn="just">
              <a:buNone/>
            </a:pPr>
            <a:endParaRPr lang="sl-SI" sz="2000" dirty="0" smtClean="0"/>
          </a:p>
          <a:p>
            <a:pPr algn="just"/>
            <a:r>
              <a:rPr lang="sl-SI" sz="2000" dirty="0" smtClean="0"/>
              <a:t>Razmejitev pristojnosti: RS, lokalna skupnost, javni zavodi </a:t>
            </a:r>
            <a:r>
              <a:rPr lang="sl-SI" sz="1400" dirty="0" smtClean="0">
                <a:solidFill>
                  <a:srgbClr val="FF0000"/>
                </a:solidFill>
              </a:rPr>
              <a:t>je opredeljena v splošni in specialni zakonodaji, vsi javni zavodi so samostojne pravne osebe javnega prava, ki skladno z zakonodajo izvajajo naloge, za katere so ustanovljene (javna služba). Ustanovi jih lahko RS za izvajanje nalog državnega pomena, ter občina za izvajanje javnih zadev lokalnega pomena. </a:t>
            </a:r>
          </a:p>
          <a:p>
            <a:pPr marL="0" indent="0" algn="just">
              <a:buNone/>
            </a:pPr>
            <a:endParaRPr lang="sl-SI" sz="2000" dirty="0" smtClean="0"/>
          </a:p>
          <a:p>
            <a:pPr marL="0" indent="0" algn="just">
              <a:buNone/>
            </a:pPr>
            <a:endParaRPr lang="en-GB" altLang="sl-SI" sz="800" dirty="0"/>
          </a:p>
          <a:p>
            <a:pPr marL="0" indent="0">
              <a:buNone/>
            </a:pPr>
            <a:endParaRPr lang="sl-SI" sz="2000" dirty="0"/>
          </a:p>
        </p:txBody>
      </p:sp>
      <p:pic>
        <p:nvPicPr>
          <p:cNvPr id="4"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pic>
        <p:nvPicPr>
          <p:cNvPr id="5" name="Slika 4"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185" y="5988843"/>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4563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sp>
        <p:nvSpPr>
          <p:cNvPr id="8195" name="Rectangle 3"/>
          <p:cNvSpPr>
            <a:spLocks noGrp="1" noChangeArrowheads="1"/>
          </p:cNvSpPr>
          <p:nvPr>
            <p:ph type="ctrTitle" idx="4294967295"/>
          </p:nvPr>
        </p:nvSpPr>
        <p:spPr bwMode="auto">
          <a:xfrm>
            <a:off x="1093788" y="333375"/>
            <a:ext cx="7218362" cy="733425"/>
          </a:xfrm>
          <a:prstGeom prst="rect">
            <a:avLst/>
          </a:prstGeom>
          <a:ln>
            <a:miter lim="800000"/>
            <a:headEnd/>
            <a:tailEnd/>
          </a:ln>
        </p:spPr>
        <p:txBody>
          <a:bodyPr/>
          <a:lstStyle/>
          <a:p>
            <a:pPr eaLnBrk="1" hangingPunct="1">
              <a:defRPr/>
            </a:pPr>
            <a:r>
              <a:rPr lang="sl-SI" sz="2800" b="1" dirty="0">
                <a:effectLst>
                  <a:outerShdw blurRad="38100" dist="38100" dir="2700000" algn="tl">
                    <a:srgbClr val="000000">
                      <a:alpha val="43137"/>
                    </a:srgbClr>
                  </a:outerShdw>
                </a:effectLst>
                <a:latin typeface="Arial Narrow" pitchFamily="34" charset="0"/>
              </a:rPr>
              <a:t>Osnovne informacije</a:t>
            </a:r>
            <a:r>
              <a:rPr lang="sl-SI" sz="2400" dirty="0" smtClean="0">
                <a:latin typeface="Arial Narrow" pitchFamily="34" charset="0"/>
              </a:rPr>
              <a:t>	 </a:t>
            </a:r>
            <a:br>
              <a:rPr lang="sl-SI" sz="2400" dirty="0" smtClean="0">
                <a:latin typeface="Arial Narrow" pitchFamily="34" charset="0"/>
              </a:rPr>
            </a:br>
            <a:r>
              <a:rPr lang="sl-SI" sz="2400" dirty="0" smtClean="0">
                <a:latin typeface="Arial Narrow" pitchFamily="34" charset="0"/>
              </a:rPr>
              <a:t/>
            </a:r>
            <a:br>
              <a:rPr lang="sl-SI" sz="2400" dirty="0" smtClean="0">
                <a:latin typeface="Arial Narrow" pitchFamily="34" charset="0"/>
              </a:rPr>
            </a:br>
            <a:endParaRPr lang="sl-SI" sz="2400" dirty="0" smtClean="0">
              <a:latin typeface="Arial Narrow" pitchFamily="34" charset="0"/>
            </a:endParaRPr>
          </a:p>
        </p:txBody>
      </p:sp>
      <p:sp>
        <p:nvSpPr>
          <p:cNvPr id="14340" name="Rectangle 4"/>
          <p:cNvSpPr>
            <a:spLocks noGrp="1" noChangeArrowheads="1"/>
          </p:cNvSpPr>
          <p:nvPr>
            <p:ph type="subTitle" idx="4294967295"/>
          </p:nvPr>
        </p:nvSpPr>
        <p:spPr bwMode="auto">
          <a:xfrm>
            <a:off x="179512" y="1140302"/>
            <a:ext cx="4968875" cy="4376930"/>
          </a:xfrm>
          <a:prstGeom prst="rect">
            <a:avLst/>
          </a:prstGeom>
          <a:noFill/>
          <a:ln>
            <a:miter lim="800000"/>
            <a:headEnd/>
            <a:tailEnd/>
          </a:ln>
        </p:spPr>
        <p:txBody>
          <a:bodyPr/>
          <a:lstStyle/>
          <a:p>
            <a:pPr marL="381000" indent="-381000">
              <a:lnSpc>
                <a:spcPct val="80000"/>
              </a:lnSpc>
              <a:buFontTx/>
              <a:buNone/>
            </a:pPr>
            <a:endParaRPr lang="sl-SI" sz="2000" dirty="0" smtClean="0">
              <a:latin typeface="Arial" panose="020B0604020202020204" pitchFamily="34" charset="0"/>
              <a:cs typeface="Arial" panose="020B0604020202020204" pitchFamily="34" charset="0"/>
            </a:endParaRPr>
          </a:p>
          <a:p>
            <a:pPr marL="381000" indent="-381000" algn="just">
              <a:lnSpc>
                <a:spcPct val="80000"/>
              </a:lnSpc>
            </a:pPr>
            <a:r>
              <a:rPr lang="sl-SI" sz="2000" dirty="0" smtClean="0">
                <a:latin typeface="Arial" panose="020B0604020202020204" pitchFamily="34" charset="0"/>
                <a:cs typeface="Arial" panose="020B0604020202020204" pitchFamily="34" charset="0"/>
              </a:rPr>
              <a:t>23 javnih vrtcev </a:t>
            </a:r>
          </a:p>
          <a:p>
            <a:pPr algn="just">
              <a:lnSpc>
                <a:spcPct val="80000"/>
              </a:lnSpc>
            </a:pPr>
            <a:r>
              <a:rPr lang="sl-SI" sz="2000" dirty="0" smtClean="0">
                <a:latin typeface="Arial" panose="020B0604020202020204" pitchFamily="34" charset="0"/>
                <a:cs typeface="Arial" panose="020B0604020202020204" pitchFamily="34" charset="0"/>
              </a:rPr>
              <a:t>47 javnih OŠ </a:t>
            </a:r>
          </a:p>
          <a:p>
            <a:pPr algn="just">
              <a:lnSpc>
                <a:spcPct val="80000"/>
              </a:lnSpc>
            </a:pPr>
            <a:r>
              <a:rPr lang="sl-SI" sz="2000" dirty="0" smtClean="0">
                <a:latin typeface="Arial" panose="020B0604020202020204" pitchFamily="34" charset="0"/>
                <a:cs typeface="Arial" panose="020B0604020202020204" pitchFamily="34" charset="0"/>
              </a:rPr>
              <a:t>Javni </a:t>
            </a:r>
            <a:r>
              <a:rPr lang="sl-SI" sz="2000" dirty="0">
                <a:latin typeface="Arial" panose="020B0604020202020204" pitchFamily="34" charset="0"/>
                <a:cs typeface="Arial" panose="020B0604020202020204" pitchFamily="34" charset="0"/>
              </a:rPr>
              <a:t>zavod Cene Štupar – Center za izobraževanje </a:t>
            </a:r>
            <a:r>
              <a:rPr lang="sl-SI" sz="2000" dirty="0" smtClean="0">
                <a:latin typeface="Arial" panose="020B0604020202020204" pitchFamily="34" charset="0"/>
                <a:cs typeface="Arial" panose="020B0604020202020204" pitchFamily="34" charset="0"/>
              </a:rPr>
              <a:t>Ljubljana</a:t>
            </a:r>
          </a:p>
          <a:p>
            <a:pPr algn="just">
              <a:lnSpc>
                <a:spcPct val="80000"/>
              </a:lnSpc>
            </a:pPr>
            <a:r>
              <a:rPr lang="sl-SI" sz="2000" dirty="0" smtClean="0">
                <a:latin typeface="Arial" panose="020B0604020202020204" pitchFamily="34" charset="0"/>
                <a:cs typeface="Arial" panose="020B0604020202020204" pitchFamily="34" charset="0"/>
              </a:rPr>
              <a:t>4 glasbene šole</a:t>
            </a:r>
            <a:endParaRPr lang="sl-SI" sz="2000" dirty="0">
              <a:latin typeface="Arial" panose="020B0604020202020204" pitchFamily="34" charset="0"/>
              <a:cs typeface="Arial" panose="020B0604020202020204" pitchFamily="34" charset="0"/>
            </a:endParaRPr>
          </a:p>
          <a:p>
            <a:pPr marL="381000" indent="-381000" algn="just" eaLnBrk="1" hangingPunct="1">
              <a:lnSpc>
                <a:spcPct val="80000"/>
              </a:lnSpc>
            </a:pPr>
            <a:r>
              <a:rPr lang="sl-SI" sz="2000" dirty="0">
                <a:latin typeface="Arial" panose="020B0604020202020204" pitchFamily="34" charset="0"/>
                <a:cs typeface="Arial" panose="020B0604020202020204" pitchFamily="34" charset="0"/>
              </a:rPr>
              <a:t>Družinski center Mala ulica</a:t>
            </a:r>
          </a:p>
          <a:p>
            <a:pPr marL="381000" indent="-381000" algn="just" eaLnBrk="1" hangingPunct="1">
              <a:lnSpc>
                <a:spcPct val="80000"/>
              </a:lnSpc>
            </a:pPr>
            <a:r>
              <a:rPr lang="sl-SI" sz="2000" dirty="0">
                <a:latin typeface="Arial" panose="020B0604020202020204" pitchFamily="34" charset="0"/>
                <a:cs typeface="Arial" panose="020B0604020202020204" pitchFamily="34" charset="0"/>
              </a:rPr>
              <a:t>Svetovalni center za otroke, mladostnike in starše</a:t>
            </a:r>
          </a:p>
          <a:p>
            <a:pPr marL="0" indent="0" algn="just">
              <a:lnSpc>
                <a:spcPct val="80000"/>
              </a:lnSpc>
              <a:buNone/>
            </a:pPr>
            <a:r>
              <a:rPr lang="sl-SI" sz="2000" dirty="0" smtClean="0">
                <a:solidFill>
                  <a:srgbClr val="FF0000"/>
                </a:solidFill>
                <a:latin typeface="Arial" panose="020B0604020202020204" pitchFamily="34" charset="0"/>
                <a:cs typeface="Arial" panose="020B0604020202020204" pitchFamily="34" charset="0"/>
              </a:rPr>
              <a:t>Skupaj: 77 viz javnih zavodov</a:t>
            </a:r>
          </a:p>
          <a:p>
            <a:pPr marL="0" indent="0" algn="just">
              <a:lnSpc>
                <a:spcPct val="80000"/>
              </a:lnSpc>
              <a:buNone/>
            </a:pPr>
            <a:endParaRPr lang="sl-SI" sz="2000" dirty="0" smtClean="0">
              <a:latin typeface="Arial" panose="020B0604020202020204" pitchFamily="34" charset="0"/>
              <a:cs typeface="Arial" panose="020B0604020202020204" pitchFamily="34" charset="0"/>
            </a:endParaRPr>
          </a:p>
          <a:p>
            <a:pPr marL="381000" indent="-381000" algn="just">
              <a:lnSpc>
                <a:spcPct val="80000"/>
              </a:lnSpc>
            </a:pPr>
            <a:r>
              <a:rPr lang="sl-SI" sz="2000" dirty="0" smtClean="0">
                <a:latin typeface="Arial" panose="020B0604020202020204" pitchFamily="34" charset="0"/>
                <a:cs typeface="Arial" panose="020B0604020202020204" pitchFamily="34" charset="0"/>
              </a:rPr>
              <a:t>22 zasebnih vrtcev, 4 zasebne OŠ, 6 zasebnih GŠ</a:t>
            </a:r>
          </a:p>
          <a:p>
            <a:pPr marL="0" indent="0" algn="just">
              <a:lnSpc>
                <a:spcPct val="80000"/>
              </a:lnSpc>
              <a:buNone/>
            </a:pPr>
            <a:endParaRPr lang="sl-SI" sz="2000" dirty="0" smtClean="0">
              <a:latin typeface="Arial" panose="020B0604020202020204" pitchFamily="34" charset="0"/>
              <a:cs typeface="Arial" panose="020B0604020202020204" pitchFamily="34" charset="0"/>
            </a:endParaRPr>
          </a:p>
          <a:p>
            <a:pPr marL="381000" indent="-381000" algn="just">
              <a:lnSpc>
                <a:spcPct val="80000"/>
              </a:lnSpc>
            </a:pPr>
            <a:r>
              <a:rPr lang="sl-SI" sz="2000" smtClean="0">
                <a:latin typeface="Arial" panose="020B0604020202020204" pitchFamily="34" charset="0"/>
                <a:cs typeface="Arial" panose="020B0604020202020204" pitchFamily="34" charset="0"/>
              </a:rPr>
              <a:t>&gt; 100 </a:t>
            </a:r>
            <a:r>
              <a:rPr lang="sl-SI" sz="2000" dirty="0" smtClean="0">
                <a:latin typeface="Arial" panose="020B0604020202020204" pitchFamily="34" charset="0"/>
                <a:cs typeface="Arial" panose="020B0604020202020204" pitchFamily="34" charset="0"/>
              </a:rPr>
              <a:t>NVO</a:t>
            </a:r>
          </a:p>
          <a:p>
            <a:pPr marL="381000" indent="-381000" eaLnBrk="1" hangingPunct="1">
              <a:lnSpc>
                <a:spcPct val="80000"/>
              </a:lnSpc>
            </a:pPr>
            <a:endParaRPr lang="sl-SI" sz="2000" dirty="0" smtClean="0">
              <a:latin typeface="Arial Narrow" pitchFamily="34" charset="0"/>
            </a:endParaRPr>
          </a:p>
          <a:p>
            <a:pPr marL="381000" indent="-381000" eaLnBrk="1" hangingPunct="1">
              <a:lnSpc>
                <a:spcPct val="80000"/>
              </a:lnSpc>
            </a:pPr>
            <a:endParaRPr lang="sl-SI" sz="2000" dirty="0" smtClean="0">
              <a:latin typeface="Arial Narrow" pitchFamily="34" charset="0"/>
            </a:endParaRPr>
          </a:p>
        </p:txBody>
      </p:sp>
      <p:pic>
        <p:nvPicPr>
          <p:cNvPr id="14342" name="Slika 7" descr="OSMartinaKrpana-38.jpg"/>
          <p:cNvPicPr>
            <a:picLocks noChangeAspect="1"/>
          </p:cNvPicPr>
          <p:nvPr/>
        </p:nvPicPr>
        <p:blipFill>
          <a:blip r:embed="rId4" cstate="print"/>
          <a:srcRect/>
          <a:stretch>
            <a:fillRect/>
          </a:stretch>
        </p:blipFill>
        <p:spPr bwMode="auto">
          <a:xfrm>
            <a:off x="5364287" y="1484314"/>
            <a:ext cx="3456185" cy="2305090"/>
          </a:xfrm>
          <a:prstGeom prst="rect">
            <a:avLst/>
          </a:prstGeom>
          <a:noFill/>
          <a:ln w="9525">
            <a:noFill/>
            <a:miter lim="800000"/>
            <a:headEnd/>
            <a:tailEnd/>
          </a:ln>
        </p:spPr>
      </p:pic>
      <p:pic>
        <p:nvPicPr>
          <p:cNvPr id="7" name="Slika 6" descr="C:\Users\horvat.MOL\Pictures\ZPE_mali_bar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392" y="62373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92162"/>
          </a:xfrm>
        </p:spPr>
        <p:txBody>
          <a:bodyPr/>
          <a:lstStyle/>
          <a:p>
            <a:r>
              <a:rPr lang="sl-SI" sz="2800" dirty="0" smtClean="0"/>
              <a:t>Javni in zasebni vrtci 2006 – 2022/23</a:t>
            </a:r>
            <a:endParaRPr lang="sl-SI" sz="2800" dirty="0"/>
          </a:p>
        </p:txBody>
      </p:sp>
      <p:pic>
        <p:nvPicPr>
          <p:cNvPr id="5"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8800" y="62373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značba mesta vsebine 8"/>
          <p:cNvGraphicFramePr>
            <a:graphicFrameLocks noGrp="1"/>
          </p:cNvGraphicFramePr>
          <p:nvPr>
            <p:ph idx="1"/>
            <p:extLst>
              <p:ext uri="{D42A27DB-BD31-4B8C-83A1-F6EECF244321}">
                <p14:modId xmlns:p14="http://schemas.microsoft.com/office/powerpoint/2010/main" val="1437200782"/>
              </p:ext>
            </p:extLst>
          </p:nvPr>
        </p:nvGraphicFramePr>
        <p:xfrm>
          <a:off x="755578" y="1484785"/>
          <a:ext cx="7973969" cy="4537406"/>
        </p:xfrm>
        <a:graphic>
          <a:graphicData uri="http://schemas.openxmlformats.org/drawingml/2006/table">
            <a:tbl>
              <a:tblPr firstRow="1" firstCol="1" lastRow="1" bandRow="1"/>
              <a:tblGrid>
                <a:gridCol w="661977">
                  <a:extLst>
                    <a:ext uri="{9D8B030D-6E8A-4147-A177-3AD203B41FA5}">
                      <a16:colId xmlns:a16="http://schemas.microsoft.com/office/drawing/2014/main" val="3625613634"/>
                    </a:ext>
                  </a:extLst>
                </a:gridCol>
                <a:gridCol w="523067">
                  <a:extLst>
                    <a:ext uri="{9D8B030D-6E8A-4147-A177-3AD203B41FA5}">
                      <a16:colId xmlns:a16="http://schemas.microsoft.com/office/drawing/2014/main" val="1858264588"/>
                    </a:ext>
                  </a:extLst>
                </a:gridCol>
                <a:gridCol w="39090">
                  <a:extLst>
                    <a:ext uri="{9D8B030D-6E8A-4147-A177-3AD203B41FA5}">
                      <a16:colId xmlns:a16="http://schemas.microsoft.com/office/drawing/2014/main" val="3664235715"/>
                    </a:ext>
                  </a:extLst>
                </a:gridCol>
                <a:gridCol w="209848">
                  <a:extLst>
                    <a:ext uri="{9D8B030D-6E8A-4147-A177-3AD203B41FA5}">
                      <a16:colId xmlns:a16="http://schemas.microsoft.com/office/drawing/2014/main" val="2090453817"/>
                    </a:ext>
                  </a:extLst>
                </a:gridCol>
                <a:gridCol w="204007">
                  <a:extLst>
                    <a:ext uri="{9D8B030D-6E8A-4147-A177-3AD203B41FA5}">
                      <a16:colId xmlns:a16="http://schemas.microsoft.com/office/drawing/2014/main" val="4077174240"/>
                    </a:ext>
                  </a:extLst>
                </a:gridCol>
                <a:gridCol w="492534">
                  <a:extLst>
                    <a:ext uri="{9D8B030D-6E8A-4147-A177-3AD203B41FA5}">
                      <a16:colId xmlns:a16="http://schemas.microsoft.com/office/drawing/2014/main" val="211295882"/>
                    </a:ext>
                  </a:extLst>
                </a:gridCol>
                <a:gridCol w="382507">
                  <a:extLst>
                    <a:ext uri="{9D8B030D-6E8A-4147-A177-3AD203B41FA5}">
                      <a16:colId xmlns:a16="http://schemas.microsoft.com/office/drawing/2014/main" val="1795220758"/>
                    </a:ext>
                  </a:extLst>
                </a:gridCol>
                <a:gridCol w="382507">
                  <a:extLst>
                    <a:ext uri="{9D8B030D-6E8A-4147-A177-3AD203B41FA5}">
                      <a16:colId xmlns:a16="http://schemas.microsoft.com/office/drawing/2014/main" val="1250711243"/>
                    </a:ext>
                  </a:extLst>
                </a:gridCol>
                <a:gridCol w="382507">
                  <a:extLst>
                    <a:ext uri="{9D8B030D-6E8A-4147-A177-3AD203B41FA5}">
                      <a16:colId xmlns:a16="http://schemas.microsoft.com/office/drawing/2014/main" val="2478604626"/>
                    </a:ext>
                  </a:extLst>
                </a:gridCol>
                <a:gridCol w="382507">
                  <a:extLst>
                    <a:ext uri="{9D8B030D-6E8A-4147-A177-3AD203B41FA5}">
                      <a16:colId xmlns:a16="http://schemas.microsoft.com/office/drawing/2014/main" val="444306863"/>
                    </a:ext>
                  </a:extLst>
                </a:gridCol>
                <a:gridCol w="382507">
                  <a:extLst>
                    <a:ext uri="{9D8B030D-6E8A-4147-A177-3AD203B41FA5}">
                      <a16:colId xmlns:a16="http://schemas.microsoft.com/office/drawing/2014/main" val="4211678121"/>
                    </a:ext>
                  </a:extLst>
                </a:gridCol>
                <a:gridCol w="378979">
                  <a:extLst>
                    <a:ext uri="{9D8B030D-6E8A-4147-A177-3AD203B41FA5}">
                      <a16:colId xmlns:a16="http://schemas.microsoft.com/office/drawing/2014/main" val="3156369916"/>
                    </a:ext>
                  </a:extLst>
                </a:gridCol>
                <a:gridCol w="378979">
                  <a:extLst>
                    <a:ext uri="{9D8B030D-6E8A-4147-A177-3AD203B41FA5}">
                      <a16:colId xmlns:a16="http://schemas.microsoft.com/office/drawing/2014/main" val="71063900"/>
                    </a:ext>
                  </a:extLst>
                </a:gridCol>
                <a:gridCol w="384624">
                  <a:extLst>
                    <a:ext uri="{9D8B030D-6E8A-4147-A177-3AD203B41FA5}">
                      <a16:colId xmlns:a16="http://schemas.microsoft.com/office/drawing/2014/main" val="2216600224"/>
                    </a:ext>
                  </a:extLst>
                </a:gridCol>
                <a:gridCol w="384624">
                  <a:extLst>
                    <a:ext uri="{9D8B030D-6E8A-4147-A177-3AD203B41FA5}">
                      <a16:colId xmlns:a16="http://schemas.microsoft.com/office/drawing/2014/main" val="423921090"/>
                    </a:ext>
                  </a:extLst>
                </a:gridCol>
                <a:gridCol w="388859">
                  <a:extLst>
                    <a:ext uri="{9D8B030D-6E8A-4147-A177-3AD203B41FA5}">
                      <a16:colId xmlns:a16="http://schemas.microsoft.com/office/drawing/2014/main" val="3044911660"/>
                    </a:ext>
                  </a:extLst>
                </a:gridCol>
                <a:gridCol w="388859">
                  <a:extLst>
                    <a:ext uri="{9D8B030D-6E8A-4147-A177-3AD203B41FA5}">
                      <a16:colId xmlns:a16="http://schemas.microsoft.com/office/drawing/2014/main" val="1572250604"/>
                    </a:ext>
                  </a:extLst>
                </a:gridCol>
                <a:gridCol w="372626">
                  <a:extLst>
                    <a:ext uri="{9D8B030D-6E8A-4147-A177-3AD203B41FA5}">
                      <a16:colId xmlns:a16="http://schemas.microsoft.com/office/drawing/2014/main" val="529671897"/>
                    </a:ext>
                  </a:extLst>
                </a:gridCol>
                <a:gridCol w="372626">
                  <a:extLst>
                    <a:ext uri="{9D8B030D-6E8A-4147-A177-3AD203B41FA5}">
                      <a16:colId xmlns:a16="http://schemas.microsoft.com/office/drawing/2014/main" val="2930111614"/>
                    </a:ext>
                  </a:extLst>
                </a:gridCol>
                <a:gridCol w="372626">
                  <a:extLst>
                    <a:ext uri="{9D8B030D-6E8A-4147-A177-3AD203B41FA5}">
                      <a16:colId xmlns:a16="http://schemas.microsoft.com/office/drawing/2014/main" val="3028322766"/>
                    </a:ext>
                  </a:extLst>
                </a:gridCol>
                <a:gridCol w="110027">
                  <a:extLst>
                    <a:ext uri="{9D8B030D-6E8A-4147-A177-3AD203B41FA5}">
                      <a16:colId xmlns:a16="http://schemas.microsoft.com/office/drawing/2014/main" val="779688811"/>
                    </a:ext>
                  </a:extLst>
                </a:gridCol>
                <a:gridCol w="398082">
                  <a:extLst>
                    <a:ext uri="{9D8B030D-6E8A-4147-A177-3AD203B41FA5}">
                      <a16:colId xmlns:a16="http://schemas.microsoft.com/office/drawing/2014/main" val="3276537632"/>
                    </a:ext>
                  </a:extLst>
                </a:gridCol>
              </a:tblGrid>
              <a:tr h="168209">
                <a:tc rowSpan="2" gridSpan="2">
                  <a:txBody>
                    <a:bodyPr/>
                    <a:lstStyle/>
                    <a:p>
                      <a:endParaRPr lang="sl-SI" sz="1000">
                        <a:effectLst/>
                        <a:latin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rowSpan="2" hMerge="1">
                  <a:txBody>
                    <a:bodyPr/>
                    <a:lstStyle/>
                    <a:p>
                      <a:endParaRPr lang="sl-SI"/>
                    </a:p>
                  </a:txBody>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l-SI" sz="1100">
                        <a:effectLst/>
                        <a:latin typeface="Times New Roman" panose="02020603050405020304" pitchFamily="18" charset="0"/>
                        <a:ea typeface="Times New Roman" panose="02020603050405020304" pitchFamily="18" charset="0"/>
                      </a:endParaRPr>
                    </a:p>
                  </a:txBody>
                  <a:tcPr marL="0" marR="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9">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LETO</a:t>
                      </a:r>
                      <a:endParaRPr lang="sl-SI" sz="1100" dirty="0">
                        <a:effectLst/>
                        <a:latin typeface="Times New Roman" panose="02020603050405020304" pitchFamily="18" charset="0"/>
                        <a:ea typeface="Times New Roman" panose="02020603050405020304" pitchFamily="18" charset="0"/>
                      </a:endParaRPr>
                    </a:p>
                  </a:txBody>
                  <a:tcPr marL="0" marR="0" marT="0" marB="0">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724817599"/>
                  </a:ext>
                </a:extLst>
              </a:tr>
              <a:tr h="348095">
                <a:tc gridSpan="2" vMerge="1">
                  <a:txBody>
                    <a:bodyPr/>
                    <a:lstStyle/>
                    <a:p>
                      <a:endParaRPr lang="sl-SI"/>
                    </a:p>
                  </a:txBody>
                  <a:tcPr/>
                </a:tc>
                <a:tc hMerge="1" vMerge="1">
                  <a:txBody>
                    <a:bodyPr/>
                    <a:lstStyle/>
                    <a:p>
                      <a:endParaRPr lang="sl-SI"/>
                    </a:p>
                  </a:txBody>
                  <a:tcPr/>
                </a:tc>
                <a:tc gridSpan="3">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2006</a:t>
                      </a:r>
                      <a:endParaRPr lang="sl-SI" sz="1100" dirty="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indent="44450"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2007</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2008</a:t>
                      </a:r>
                      <a:endParaRPr lang="sl-SI" sz="11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2009</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2010</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2011</a:t>
                      </a:r>
                      <a:endParaRPr lang="sl-SI" sz="1100"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2012</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2013</a:t>
                      </a:r>
                      <a:endParaRPr lang="sl-SI"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2014</a:t>
                      </a:r>
                      <a:endParaRPr lang="sl-SI"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2015</a:t>
                      </a:r>
                      <a:endParaRPr lang="sl-SI"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2016</a:t>
                      </a:r>
                      <a:endParaRPr lang="sl-SI"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sl-SI"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2018</a:t>
                      </a:r>
                      <a:endParaRPr lang="sl-SI"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2019</a:t>
                      </a:r>
                      <a:endParaRPr lang="sl-SI"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2020</a:t>
                      </a:r>
                      <a:endParaRPr lang="sl-SI"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2021</a:t>
                      </a:r>
                      <a:endParaRPr lang="sl-SI"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gridSpan="2">
                  <a:txBody>
                    <a:bodyPr/>
                    <a:lstStyle/>
                    <a:p>
                      <a:pPr algn="ctr">
                        <a:spcAft>
                          <a:spcPts val="0"/>
                        </a:spcAft>
                      </a:pPr>
                      <a:r>
                        <a:rPr lang="sl-SI" sz="1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2022</a:t>
                      </a:r>
                      <a:endParaRPr lang="sl-SI" sz="1000"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hMerge="1">
                  <a:txBody>
                    <a:bodyPr/>
                    <a:lstStyle/>
                    <a:p>
                      <a:endParaRPr lang="sl-SI"/>
                    </a:p>
                  </a:txBody>
                  <a:tcPr/>
                </a:tc>
                <a:extLst>
                  <a:ext uri="{0D108BD9-81ED-4DB2-BD59-A6C34878D82A}">
                    <a16:rowId xmlns:a16="http://schemas.microsoft.com/office/drawing/2014/main" val="3242757869"/>
                  </a:ext>
                </a:extLst>
              </a:tr>
              <a:tr h="348095">
                <a:tc rowSpan="5">
                  <a:txBody>
                    <a:bodyPr/>
                    <a:lstStyle/>
                    <a:p>
                      <a:pPr marR="71755"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JAVNI VRTCI</a:t>
                      </a:r>
                      <a:endParaRPr lang="sl-SI" sz="1100">
                        <a:effectLst/>
                        <a:latin typeface="Times New Roman" panose="02020603050405020304" pitchFamily="18" charset="0"/>
                        <a:ea typeface="Times New Roman" panose="02020603050405020304" pitchFamily="18" charset="0"/>
                      </a:endParaRPr>
                    </a:p>
                  </a:txBody>
                  <a:tcPr marL="9525" marR="9525" marT="9525" marB="0" vert="vert27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ŠTEVILO VRTCEV</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gridSpan="3">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gridSpan="2">
                  <a:txBody>
                    <a:bodyPr/>
                    <a:lstStyle/>
                    <a:p>
                      <a:pPr algn="ctr">
                        <a:spcAft>
                          <a:spcPts val="0"/>
                        </a:spcAft>
                      </a:pPr>
                      <a:r>
                        <a:rPr lang="sl-SI" sz="1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hMerge="1">
                  <a:txBody>
                    <a:bodyPr/>
                    <a:lstStyle/>
                    <a:p>
                      <a:endParaRPr lang="sl-SI"/>
                    </a:p>
                  </a:txBody>
                  <a:tcPr/>
                </a:tc>
                <a:extLst>
                  <a:ext uri="{0D108BD9-81ED-4DB2-BD59-A6C34878D82A}">
                    <a16:rowId xmlns:a16="http://schemas.microsoft.com/office/drawing/2014/main" val="763275206"/>
                  </a:ext>
                </a:extLst>
              </a:tr>
              <a:tr h="564584">
                <a:tc vMerge="1">
                  <a:txBody>
                    <a:bodyPr/>
                    <a:lstStyle/>
                    <a:p>
                      <a:endParaRPr lang="sl-SI"/>
                    </a:p>
                  </a:txBody>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SKUPNO ŠTEVILO OTROK</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gridSpan="3">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10.554</a:t>
                      </a:r>
                      <a:endParaRPr lang="sl-SI" sz="1100" b="1">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10.941</a:t>
                      </a:r>
                      <a:endParaRPr lang="sl-SI" sz="11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11.639</a:t>
                      </a:r>
                      <a:endParaRPr lang="sl-SI" sz="11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11.967</a:t>
                      </a:r>
                      <a:endParaRPr lang="sl-SI" sz="11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12.186</a:t>
                      </a:r>
                      <a:endParaRPr lang="sl-SI" sz="11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12.708</a:t>
                      </a:r>
                      <a:endParaRPr lang="sl-SI" sz="11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12.775</a:t>
                      </a:r>
                      <a:endParaRPr lang="sl-SI" sz="11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13.369</a:t>
                      </a:r>
                      <a:endParaRPr lang="sl-SI" sz="11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13.421</a:t>
                      </a:r>
                      <a:endParaRPr lang="sl-SI" sz="11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13.475</a:t>
                      </a:r>
                      <a:endParaRPr lang="sl-SI" sz="11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13.529</a:t>
                      </a:r>
                      <a:endParaRPr lang="sl-SI" sz="11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13.529</a:t>
                      </a:r>
                      <a:endParaRPr lang="sl-SI" sz="11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13.582</a:t>
                      </a:r>
                      <a:endParaRPr lang="sl-SI" sz="11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13.358</a:t>
                      </a:r>
                      <a:endParaRPr lang="sl-SI" sz="11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13.191</a:t>
                      </a:r>
                      <a:endParaRPr lang="sl-SI" sz="11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9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13.083</a:t>
                      </a:r>
                      <a:endParaRPr lang="sl-SI" sz="11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gridSpan="2">
                  <a:txBody>
                    <a:bodyPr/>
                    <a:lstStyle/>
                    <a:p>
                      <a:pPr algn="ctr">
                        <a:spcAft>
                          <a:spcPts val="0"/>
                        </a:spcAft>
                      </a:pPr>
                      <a:r>
                        <a:rPr lang="sl-SI" sz="1000" b="1" dirty="0" smtClean="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13.069 </a:t>
                      </a:r>
                    </a:p>
                  </a:txBody>
                  <a:tcPr marL="0" marR="0" marT="0" marB="0" anchor="ctr">
                    <a:lnL w="12700" cap="flat" cmpd="sng" algn="ctr">
                      <a:solidFill>
                        <a:srgbClr val="8EAADB"/>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hMerge="1">
                  <a:txBody>
                    <a:bodyPr/>
                    <a:lstStyle/>
                    <a:p>
                      <a:endParaRPr lang="sl-SI"/>
                    </a:p>
                  </a:txBody>
                  <a:tcPr/>
                </a:tc>
                <a:extLst>
                  <a:ext uri="{0D108BD9-81ED-4DB2-BD59-A6C34878D82A}">
                    <a16:rowId xmlns:a16="http://schemas.microsoft.com/office/drawing/2014/main" val="1223987444"/>
                  </a:ext>
                </a:extLst>
              </a:tr>
              <a:tr h="550567">
                <a:tc vMerge="1">
                  <a:txBody>
                    <a:bodyPr/>
                    <a:lstStyle/>
                    <a:p>
                      <a:endParaRPr lang="sl-SI"/>
                    </a:p>
                  </a:txBody>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ŠTEVILO OTROK IZ MOL</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gridSpan="3">
                  <a:txBody>
                    <a:bodyPr/>
                    <a:lstStyle/>
                    <a:p>
                      <a:pPr algn="ctr">
                        <a:spcAft>
                          <a:spcPts val="0"/>
                        </a:spcAft>
                      </a:pPr>
                      <a:r>
                        <a:rPr lang="sl-SI" sz="1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8.848</a:t>
                      </a:r>
                      <a:endParaRPr lang="sl-SI" sz="1200" b="1" dirty="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lgn="ctr">
                        <a:spcAft>
                          <a:spcPts val="0"/>
                        </a:spcAft>
                      </a:pPr>
                      <a:r>
                        <a:rPr lang="sl-SI" sz="12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9.192</a:t>
                      </a:r>
                      <a:endParaRPr lang="sl-SI" sz="12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10.082</a:t>
                      </a:r>
                      <a:endParaRPr lang="sl-SI" sz="10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10.699</a:t>
                      </a:r>
                      <a:endParaRPr lang="sl-SI" sz="10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11.202</a:t>
                      </a:r>
                      <a:endParaRPr lang="sl-SI" sz="10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11.891</a:t>
                      </a:r>
                      <a:endParaRPr lang="sl-SI" sz="10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12.173</a:t>
                      </a:r>
                      <a:endParaRPr lang="sl-SI" sz="10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5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12.663</a:t>
                      </a:r>
                      <a:endParaRPr lang="sl-SI" sz="105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5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12.704</a:t>
                      </a:r>
                      <a:endParaRPr lang="sl-SI" sz="105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5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12.715</a:t>
                      </a:r>
                      <a:endParaRPr lang="sl-SI" sz="105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5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12.790</a:t>
                      </a:r>
                      <a:endParaRPr lang="sl-SI" sz="105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5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12.790</a:t>
                      </a:r>
                      <a:endParaRPr lang="sl-SI" sz="105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5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12.858</a:t>
                      </a:r>
                      <a:endParaRPr lang="sl-SI" sz="105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12.458</a:t>
                      </a:r>
                      <a:endParaRPr lang="sl-SI" sz="1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12.191</a:t>
                      </a:r>
                      <a:endParaRPr lang="sl-SI" sz="1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a:txBody>
                    <a:bodyPr/>
                    <a:lstStyle/>
                    <a:p>
                      <a:pPr algn="ctr">
                        <a:spcAft>
                          <a:spcPts val="0"/>
                        </a:spcAft>
                      </a:pPr>
                      <a:r>
                        <a:rPr lang="sl-SI" sz="10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12.357</a:t>
                      </a:r>
                      <a:endParaRPr lang="sl-SI" sz="10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gridSpan="2">
                  <a:txBody>
                    <a:bodyPr/>
                    <a:lstStyle/>
                    <a:p>
                      <a:pPr algn="ctr">
                        <a:spcAft>
                          <a:spcPts val="0"/>
                        </a:spcAft>
                      </a:pPr>
                      <a:r>
                        <a:rPr lang="sl-SI" sz="12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12.150</a:t>
                      </a:r>
                      <a:endParaRPr lang="sl-SI" sz="1200" b="1"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solidFill>
                      <a:srgbClr val="CCECFF"/>
                    </a:solidFill>
                  </a:tcPr>
                </a:tc>
                <a:tc hMerge="1">
                  <a:txBody>
                    <a:bodyPr/>
                    <a:lstStyle/>
                    <a:p>
                      <a:endParaRPr lang="sl-SI"/>
                    </a:p>
                  </a:txBody>
                  <a:tcPr/>
                </a:tc>
                <a:extLst>
                  <a:ext uri="{0D108BD9-81ED-4DB2-BD59-A6C34878D82A}">
                    <a16:rowId xmlns:a16="http://schemas.microsoft.com/office/drawing/2014/main" val="2119080893"/>
                  </a:ext>
                </a:extLst>
              </a:tr>
              <a:tr h="790417">
                <a:tc vMerge="1">
                  <a:txBody>
                    <a:bodyPr/>
                    <a:lstStyle/>
                    <a:p>
                      <a:endParaRPr lang="sl-SI"/>
                    </a:p>
                  </a:txBody>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ŠTEVILO OTROK IZ DRUGIH OBČIN</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gridSpan="3">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1.706</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1.749</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2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1.557</a:t>
                      </a:r>
                      <a:endParaRPr lang="sl-SI" sz="12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1.268</a:t>
                      </a:r>
                      <a:endParaRPr lang="sl-SI" sz="12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984</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817</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602</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706</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717</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760</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739</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739</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724</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900</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2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1.000</a:t>
                      </a:r>
                      <a:endParaRPr lang="sl-SI" sz="12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950</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gridSpan="2">
                  <a:txBody>
                    <a:bodyPr/>
                    <a:lstStyle/>
                    <a:p>
                      <a:pPr algn="ctr">
                        <a:spcAft>
                          <a:spcPts val="0"/>
                        </a:spcAft>
                      </a:pPr>
                      <a:r>
                        <a:rPr lang="sl-SI" sz="14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920</a:t>
                      </a:r>
                      <a:endParaRPr lang="sl-SI" sz="1400" b="1"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hMerge="1">
                  <a:txBody>
                    <a:bodyPr/>
                    <a:lstStyle/>
                    <a:p>
                      <a:endParaRPr lang="sl-SI"/>
                    </a:p>
                  </a:txBody>
                  <a:tcPr/>
                </a:tc>
                <a:extLst>
                  <a:ext uri="{0D108BD9-81ED-4DB2-BD59-A6C34878D82A}">
                    <a16:rowId xmlns:a16="http://schemas.microsoft.com/office/drawing/2014/main" val="2436308321"/>
                  </a:ext>
                </a:extLst>
              </a:tr>
              <a:tr h="348095">
                <a:tc vMerge="1">
                  <a:txBody>
                    <a:bodyPr/>
                    <a:lstStyle/>
                    <a:p>
                      <a:endParaRPr lang="sl-SI"/>
                    </a:p>
                  </a:txBody>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ŠTEVILO ODDELKOV</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gridSpan="3">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687</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687</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725</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735</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758</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768</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770</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771</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773</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778</a:t>
                      </a:r>
                      <a:r>
                        <a:rPr lang="sl-SI" sz="1400" b="1" baseline="3000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779</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779</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785 </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785 </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784 </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777</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gridSpan="2">
                  <a:txBody>
                    <a:bodyPr/>
                    <a:lstStyle/>
                    <a:p>
                      <a:pPr algn="ctr">
                        <a:spcAft>
                          <a:spcPts val="0"/>
                        </a:spcAft>
                      </a:pPr>
                      <a:r>
                        <a:rPr lang="sl-SI" sz="1000" b="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776 </a:t>
                      </a:r>
                      <a:endParaRPr lang="sl-SI" sz="1000" b="1"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hMerge="1">
                  <a:txBody>
                    <a:bodyPr/>
                    <a:lstStyle/>
                    <a:p>
                      <a:endParaRPr lang="sl-SI"/>
                    </a:p>
                  </a:txBody>
                  <a:tcPr/>
                </a:tc>
                <a:extLst>
                  <a:ext uri="{0D108BD9-81ED-4DB2-BD59-A6C34878D82A}">
                    <a16:rowId xmlns:a16="http://schemas.microsoft.com/office/drawing/2014/main" val="952992311"/>
                  </a:ext>
                </a:extLst>
              </a:tr>
              <a:tr h="456339">
                <a:tc rowSpan="2">
                  <a:txBody>
                    <a:bodyPr/>
                    <a:lstStyle/>
                    <a:p>
                      <a:pPr marR="71755"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ZASEBNI VRTCI</a:t>
                      </a:r>
                      <a:endParaRPr lang="sl-SI" sz="1100">
                        <a:effectLst/>
                        <a:latin typeface="Times New Roman" panose="02020603050405020304" pitchFamily="18" charset="0"/>
                        <a:ea typeface="Times New Roman" panose="02020603050405020304" pitchFamily="18" charset="0"/>
                      </a:endParaRPr>
                    </a:p>
                  </a:txBody>
                  <a:tcPr marL="9525" marR="9525" marT="9525" marB="0" vert="vert27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9050" cap="flat" cmpd="sng" algn="ctr">
                      <a:solidFill>
                        <a:srgbClr val="8DB3E2"/>
                      </a:solidFill>
                      <a:prstDash val="solid"/>
                      <a:round/>
                      <a:headEnd type="none" w="med" len="med"/>
                      <a:tailEnd type="none" w="med" len="med"/>
                    </a:lnB>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ŠTEVILO VRTCEV</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gridSpan="3">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effectLst/>
                          <a:latin typeface="Calibri" panose="020F0502020204030204" pitchFamily="34" charset="0"/>
                          <a:ea typeface="Times New Roman" panose="02020603050405020304" pitchFamily="18" charset="0"/>
                          <a:cs typeface="Times New Roman" panose="02020603050405020304" pitchFamily="18" charset="0"/>
                        </a:rPr>
                        <a:t>26</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effectLst/>
                          <a:latin typeface="Calibri" panose="020F0502020204030204" pitchFamily="34" charset="0"/>
                          <a:ea typeface="Times New Roman" panose="02020603050405020304" pitchFamily="18" charset="0"/>
                          <a:cs typeface="Times New Roman" panose="02020603050405020304" pitchFamily="18" charset="0"/>
                        </a:rPr>
                        <a:t>26</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effectLst/>
                          <a:latin typeface="Calibri" panose="020F0502020204030204" pitchFamily="34" charset="0"/>
                          <a:ea typeface="Times New Roman" panose="02020603050405020304" pitchFamily="18" charset="0"/>
                          <a:cs typeface="Times New Roman" panose="02020603050405020304" pitchFamily="18" charset="0"/>
                        </a:rPr>
                        <a:t>26</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a:effectLst/>
                          <a:latin typeface="Calibri" panose="020F0502020204030204" pitchFamily="34" charset="0"/>
                          <a:ea typeface="Times New Roman" panose="02020603050405020304" pitchFamily="18" charset="0"/>
                          <a:cs typeface="Times New Roman" panose="02020603050405020304" pitchFamily="18" charset="0"/>
                        </a:rPr>
                        <a:t>23</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effectLst/>
                          <a:latin typeface="Calibri" panose="020F0502020204030204" pitchFamily="34" charset="0"/>
                          <a:ea typeface="Times New Roman" panose="02020603050405020304" pitchFamily="18" charset="0"/>
                          <a:cs typeface="Times New Roman" panose="02020603050405020304" pitchFamily="18" charset="0"/>
                        </a:rPr>
                        <a:t>24</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gridSpan="2">
                  <a:txBody>
                    <a:bodyPr/>
                    <a:lstStyle/>
                    <a:p>
                      <a:pPr algn="ctr">
                        <a:spcAft>
                          <a:spcPts val="0"/>
                        </a:spcAft>
                      </a:pPr>
                      <a:r>
                        <a:rPr lang="sl-SI" sz="1000" b="1" dirty="0" smtClean="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21+1</a:t>
                      </a:r>
                      <a:endParaRPr lang="sl-SI" sz="1000" b="1"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9050" cap="flat" cmpd="sng" algn="ctr">
                      <a:solidFill>
                        <a:srgbClr val="8DB3E2"/>
                      </a:solidFill>
                      <a:prstDash val="solid"/>
                      <a:round/>
                      <a:headEnd type="none" w="med" len="med"/>
                      <a:tailEnd type="none" w="med" len="med"/>
                    </a:lnR>
                    <a:lnT w="19050" cap="flat" cmpd="sng" algn="ctr">
                      <a:solidFill>
                        <a:srgbClr val="8DB3E2"/>
                      </a:solidFill>
                      <a:prstDash val="solid"/>
                      <a:round/>
                      <a:headEnd type="none" w="med" len="med"/>
                      <a:tailEnd type="none" w="med" len="med"/>
                    </a:lnT>
                    <a:lnB w="12700" cap="flat" cmpd="sng" algn="ctr">
                      <a:solidFill>
                        <a:srgbClr val="6699FF"/>
                      </a:solidFill>
                      <a:prstDash val="solid"/>
                      <a:round/>
                      <a:headEnd type="none" w="med" len="med"/>
                      <a:tailEnd type="none" w="med" len="med"/>
                    </a:lnB>
                  </a:tcPr>
                </a:tc>
                <a:tc hMerge="1">
                  <a:txBody>
                    <a:bodyPr/>
                    <a:lstStyle/>
                    <a:p>
                      <a:endParaRPr lang="sl-SI"/>
                    </a:p>
                  </a:txBody>
                  <a:tcPr/>
                </a:tc>
                <a:extLst>
                  <a:ext uri="{0D108BD9-81ED-4DB2-BD59-A6C34878D82A}">
                    <a16:rowId xmlns:a16="http://schemas.microsoft.com/office/drawing/2014/main" val="203109357"/>
                  </a:ext>
                </a:extLst>
              </a:tr>
              <a:tr h="516302">
                <a:tc vMerge="1">
                  <a:txBody>
                    <a:bodyPr/>
                    <a:lstStyle/>
                    <a:p>
                      <a:endParaRPr lang="sl-SI"/>
                    </a:p>
                  </a:txBody>
                  <a:tcPr/>
                </a:tc>
                <a:tc>
                  <a:txBody>
                    <a:bodyPr/>
                    <a:lstStyle/>
                    <a:p>
                      <a:pPr algn="ctr">
                        <a:spcAft>
                          <a:spcPts val="0"/>
                        </a:spcAft>
                      </a:pPr>
                      <a:r>
                        <a:rPr lang="sl-SI" sz="9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ŠTEVILO OTROK IZ MOL</a:t>
                      </a:r>
                      <a:endParaRPr lang="sl-SI" sz="110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gridSpan="3">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130</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9050" cap="flat" cmpd="sng" algn="ctr">
                      <a:solidFill>
                        <a:srgbClr val="8DB3E2"/>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hMerge="1">
                  <a:txBody>
                    <a:bodyPr/>
                    <a:lstStyle/>
                    <a:p>
                      <a:endParaRPr lang="sl-SI"/>
                    </a:p>
                  </a:txBody>
                  <a:tcPr/>
                </a:tc>
                <a:tc hMerge="1">
                  <a:txBody>
                    <a:bodyPr/>
                    <a:lstStyle/>
                    <a:p>
                      <a:endParaRPr lang="sl-SI"/>
                    </a:p>
                  </a:txBody>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136</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144</a:t>
                      </a:r>
                      <a:endParaRPr lang="sl-SI" sz="1400" b="1" dirty="0">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189</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252</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344</a:t>
                      </a:r>
                      <a:endParaRPr lang="sl-SI" sz="1400" b="1">
                        <a:effectLst/>
                        <a:latin typeface="Times New Roman" panose="02020603050405020304" pitchFamily="18" charset="0"/>
                        <a:ea typeface="Times New Roman" panose="02020603050405020304" pitchFamily="18" charset="0"/>
                      </a:endParaRPr>
                    </a:p>
                  </a:txBody>
                  <a:tcPr marL="9525" marR="9525" marT="9525"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396</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500</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599</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effectLst/>
                          <a:latin typeface="Calibri" panose="020F0502020204030204" pitchFamily="34" charset="0"/>
                          <a:ea typeface="Times New Roman" panose="02020603050405020304" pitchFamily="18" charset="0"/>
                          <a:cs typeface="Times New Roman" panose="02020603050405020304" pitchFamily="18" charset="0"/>
                        </a:rPr>
                        <a:t>750</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effectLst/>
                          <a:latin typeface="Calibri" panose="020F0502020204030204" pitchFamily="34" charset="0"/>
                          <a:ea typeface="Times New Roman" panose="02020603050405020304" pitchFamily="18" charset="0"/>
                          <a:cs typeface="Times New Roman" panose="02020603050405020304" pitchFamily="18" charset="0"/>
                        </a:rPr>
                        <a:t>750</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effectLst/>
                          <a:latin typeface="Calibri" panose="020F0502020204030204" pitchFamily="34" charset="0"/>
                          <a:ea typeface="Times New Roman" panose="02020603050405020304" pitchFamily="18" charset="0"/>
                          <a:cs typeface="Times New Roman" panose="02020603050405020304" pitchFamily="18" charset="0"/>
                        </a:rPr>
                        <a:t>775</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a:effectLst/>
                          <a:latin typeface="Calibri" panose="020F0502020204030204" pitchFamily="34" charset="0"/>
                          <a:ea typeface="Times New Roman" panose="02020603050405020304" pitchFamily="18" charset="0"/>
                          <a:cs typeface="Times New Roman" panose="02020603050405020304" pitchFamily="18" charset="0"/>
                        </a:rPr>
                        <a:t>701</a:t>
                      </a:r>
                      <a:endParaRPr lang="sl-SI" sz="1400" b="1">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dirty="0">
                          <a:effectLst/>
                          <a:latin typeface="Calibri" panose="020F0502020204030204" pitchFamily="34" charset="0"/>
                          <a:ea typeface="Times New Roman" panose="02020603050405020304" pitchFamily="18" charset="0"/>
                          <a:cs typeface="Times New Roman" panose="02020603050405020304" pitchFamily="18" charset="0"/>
                        </a:rPr>
                        <a:t>756</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a:txBody>
                    <a:bodyPr/>
                    <a:lstStyle/>
                    <a:p>
                      <a:pPr algn="ctr">
                        <a:spcAft>
                          <a:spcPts val="0"/>
                        </a:spcAft>
                      </a:pPr>
                      <a:r>
                        <a:rPr lang="sl-SI" sz="14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742</a:t>
                      </a:r>
                      <a:endParaRPr lang="sl-SI" sz="1400" b="1"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gridSpan="2">
                  <a:txBody>
                    <a:bodyPr/>
                    <a:lstStyle/>
                    <a:p>
                      <a:pPr algn="ctr">
                        <a:spcAft>
                          <a:spcPts val="0"/>
                        </a:spcAft>
                      </a:pPr>
                      <a:r>
                        <a:rPr lang="sl-SI" sz="1000" b="1" dirty="0" smtClean="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699+ 40</a:t>
                      </a:r>
                      <a:endParaRPr lang="sl-SI" sz="1000" b="1" dirty="0">
                        <a:solidFill>
                          <a:srgbClr val="C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8EAADB"/>
                      </a:solidFill>
                      <a:prstDash val="solid"/>
                      <a:round/>
                      <a:headEnd type="none" w="med" len="med"/>
                      <a:tailEnd type="none" w="med" len="med"/>
                    </a:lnL>
                    <a:lnR w="19050" cap="flat" cmpd="sng" algn="ctr">
                      <a:solidFill>
                        <a:srgbClr val="8DB3E2"/>
                      </a:solidFill>
                      <a:prstDash val="solid"/>
                      <a:round/>
                      <a:headEnd type="none" w="med" len="med"/>
                      <a:tailEnd type="none" w="med" len="med"/>
                    </a:lnR>
                    <a:lnT w="12700" cap="flat" cmpd="sng" algn="ctr">
                      <a:solidFill>
                        <a:srgbClr val="6699FF"/>
                      </a:solidFill>
                      <a:prstDash val="solid"/>
                      <a:round/>
                      <a:headEnd type="none" w="med" len="med"/>
                      <a:tailEnd type="none" w="med" len="med"/>
                    </a:lnT>
                    <a:lnB w="19050" cap="flat" cmpd="sng" algn="ctr">
                      <a:solidFill>
                        <a:srgbClr val="8DB3E2"/>
                      </a:solidFill>
                      <a:prstDash val="solid"/>
                      <a:round/>
                      <a:headEnd type="none" w="med" len="med"/>
                      <a:tailEnd type="none" w="med" len="med"/>
                    </a:lnB>
                    <a:solidFill>
                      <a:srgbClr val="CCECFF"/>
                    </a:solidFill>
                  </a:tcPr>
                </a:tc>
                <a:tc hMerge="1">
                  <a:txBody>
                    <a:bodyPr/>
                    <a:lstStyle/>
                    <a:p>
                      <a:endParaRPr lang="sl-SI"/>
                    </a:p>
                  </a:txBody>
                  <a:tcPr/>
                </a:tc>
                <a:extLst>
                  <a:ext uri="{0D108BD9-81ED-4DB2-BD59-A6C34878D82A}">
                    <a16:rowId xmlns:a16="http://schemas.microsoft.com/office/drawing/2014/main" val="3252687408"/>
                  </a:ext>
                </a:extLst>
              </a:tr>
              <a:tr h="373793">
                <a:tc gridSpan="4">
                  <a:txBody>
                    <a:bodyPr/>
                    <a:lstStyle/>
                    <a:p>
                      <a:pPr algn="r">
                        <a:spcAft>
                          <a:spcPts val="0"/>
                        </a:spcAft>
                      </a:pPr>
                      <a:r>
                        <a:rPr lang="sl-SI" sz="1000" u="sng">
                          <a:solidFill>
                            <a:srgbClr val="333333"/>
                          </a:solidFill>
                          <a:effectLst/>
                          <a:latin typeface="Times New Roman" panose="02020603050405020304" pitchFamily="18" charset="0"/>
                          <a:ea typeface="Times New Roman" panose="02020603050405020304" pitchFamily="18" charset="0"/>
                        </a:rPr>
                        <a:t>Tabela 1:</a:t>
                      </a:r>
                      <a:endParaRPr lang="sl-SI"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8DB3E2"/>
                      </a:solidFill>
                      <a:prstDash val="solid"/>
                      <a:round/>
                      <a:headEnd type="none" w="med" len="med"/>
                      <a:tailEnd type="none" w="med" len="med"/>
                    </a:lnT>
                    <a:lnB>
                      <a:noFill/>
                    </a:lnB>
                  </a:tcPr>
                </a:tc>
                <a:tc hMerge="1">
                  <a:txBody>
                    <a:bodyPr/>
                    <a:lstStyle/>
                    <a:p>
                      <a:endParaRPr lang="sl-SI"/>
                    </a:p>
                  </a:txBody>
                  <a:tcPr/>
                </a:tc>
                <a:tc hMerge="1">
                  <a:txBody>
                    <a:bodyPr/>
                    <a:lstStyle/>
                    <a:p>
                      <a:endParaRPr lang="sl-SI"/>
                    </a:p>
                  </a:txBody>
                  <a:tcPr/>
                </a:tc>
                <a:tc hMerge="1">
                  <a:txBody>
                    <a:bodyPr/>
                    <a:lstStyle/>
                    <a:p>
                      <a:endParaRPr lang="sl-SI"/>
                    </a:p>
                  </a:txBody>
                  <a:tcPr/>
                </a:tc>
                <a:tc>
                  <a:txBody>
                    <a:bodyPr/>
                    <a:lstStyle/>
                    <a:p>
                      <a:pPr>
                        <a:spcAft>
                          <a:spcPts val="0"/>
                        </a:spcAft>
                      </a:pPr>
                      <a:r>
                        <a:rPr lang="sl-SI" sz="1000" i="1">
                          <a:solidFill>
                            <a:srgbClr val="333333"/>
                          </a:solidFill>
                          <a:effectLst/>
                          <a:latin typeface="Times New Roman" panose="02020603050405020304" pitchFamily="18" charset="0"/>
                          <a:ea typeface="Times New Roman" panose="02020603050405020304" pitchFamily="18" charset="0"/>
                        </a:rPr>
                        <a:t> </a:t>
                      </a:r>
                      <a:endParaRPr lang="sl-SI"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8DB3E2"/>
                      </a:solidFill>
                      <a:prstDash val="solid"/>
                      <a:round/>
                      <a:headEnd type="none" w="med" len="med"/>
                      <a:tailEnd type="none" w="med" len="med"/>
                    </a:lnT>
                    <a:lnB>
                      <a:noFill/>
                    </a:lnB>
                  </a:tcPr>
                </a:tc>
                <a:tc gridSpan="16">
                  <a:txBody>
                    <a:bodyPr/>
                    <a:lstStyle/>
                    <a:p>
                      <a:pPr>
                        <a:spcAft>
                          <a:spcPts val="0"/>
                        </a:spcAft>
                      </a:pPr>
                      <a:r>
                        <a:rPr lang="sl-SI" sz="1000" i="1" dirty="0">
                          <a:solidFill>
                            <a:srgbClr val="333333"/>
                          </a:solidFill>
                          <a:effectLst/>
                          <a:latin typeface="Times New Roman" panose="02020603050405020304" pitchFamily="18" charset="0"/>
                          <a:ea typeface="Times New Roman" panose="02020603050405020304" pitchFamily="18" charset="0"/>
                        </a:rPr>
                        <a:t>Število vrtcev, otrok in oddelkov v vrtcih MOL v obdobju od leta 2006 do leta 2022  (podatki so vezani na šolsko leto, </a:t>
                      </a:r>
                      <a:r>
                        <a:rPr lang="sl-SI" sz="1000" i="1" dirty="0" smtClean="0">
                          <a:solidFill>
                            <a:srgbClr val="333333"/>
                          </a:solidFill>
                          <a:effectLst/>
                          <a:latin typeface="Times New Roman" panose="02020603050405020304" pitchFamily="18" charset="0"/>
                          <a:ea typeface="Times New Roman" panose="02020603050405020304" pitchFamily="18" charset="0"/>
                        </a:rPr>
                        <a:t>datum objave </a:t>
                      </a:r>
                      <a:r>
                        <a:rPr lang="sl-SI" sz="1000" i="1" dirty="0" smtClean="0">
                          <a:solidFill>
                            <a:schemeClr val="tx1"/>
                          </a:solidFill>
                          <a:effectLst/>
                          <a:latin typeface="Times New Roman" panose="02020603050405020304" pitchFamily="18" charset="0"/>
                          <a:ea typeface="Times New Roman" panose="02020603050405020304" pitchFamily="18" charset="0"/>
                        </a:rPr>
                        <a:t>31. 8. 2022, </a:t>
                      </a:r>
                      <a:r>
                        <a:rPr lang="sl-SI" sz="1000" i="1" dirty="0" smtClean="0">
                          <a:solidFill>
                            <a:schemeClr val="tx1"/>
                          </a:solidFill>
                          <a:effectLst/>
                          <a:latin typeface="Times New Roman" panose="02020603050405020304" pitchFamily="18" charset="0"/>
                          <a:ea typeface="Times New Roman" panose="02020603050405020304" pitchFamily="18" charset="0"/>
                        </a:rPr>
                        <a:t>aktualne</a:t>
                      </a:r>
                      <a:r>
                        <a:rPr lang="sl-SI" sz="1000" i="1" baseline="0" dirty="0" smtClean="0">
                          <a:solidFill>
                            <a:schemeClr val="tx1"/>
                          </a:solidFill>
                          <a:effectLst/>
                          <a:latin typeface="Times New Roman" panose="02020603050405020304" pitchFamily="18" charset="0"/>
                          <a:ea typeface="Times New Roman" panose="02020603050405020304" pitchFamily="18" charset="0"/>
                        </a:rPr>
                        <a:t> </a:t>
                      </a:r>
                      <a:r>
                        <a:rPr lang="sl-SI" sz="1000" i="1" dirty="0" smtClean="0">
                          <a:solidFill>
                            <a:schemeClr val="tx1"/>
                          </a:solidFill>
                          <a:effectLst/>
                          <a:latin typeface="Times New Roman" panose="02020603050405020304" pitchFamily="18" charset="0"/>
                          <a:ea typeface="Times New Roman" panose="02020603050405020304" pitchFamily="18" charset="0"/>
                        </a:rPr>
                        <a:t>dopolnitve </a:t>
                      </a:r>
                      <a:r>
                        <a:rPr lang="sl-SI" sz="1000" i="1" dirty="0" smtClean="0">
                          <a:solidFill>
                            <a:srgbClr val="333333"/>
                          </a:solidFill>
                          <a:effectLst/>
                          <a:latin typeface="Times New Roman" panose="02020603050405020304" pitchFamily="18" charset="0"/>
                          <a:ea typeface="Times New Roman" panose="02020603050405020304" pitchFamily="18" charset="0"/>
                        </a:rPr>
                        <a:t>v zadnjem stolpcu v rdeči barvi;</a:t>
                      </a:r>
                      <a:r>
                        <a:rPr lang="sl-SI" sz="1000" i="1" baseline="0" dirty="0" smtClean="0">
                          <a:solidFill>
                            <a:srgbClr val="333333"/>
                          </a:solidFill>
                          <a:effectLst/>
                          <a:latin typeface="Times New Roman" panose="02020603050405020304" pitchFamily="18" charset="0"/>
                          <a:ea typeface="Times New Roman" panose="02020603050405020304" pitchFamily="18" charset="0"/>
                        </a:rPr>
                        <a:t> </a:t>
                      </a:r>
                      <a:r>
                        <a:rPr lang="sl-SI" sz="1000" i="1" dirty="0" smtClean="0">
                          <a:solidFill>
                            <a:srgbClr val="333333"/>
                          </a:solidFill>
                          <a:effectLst/>
                          <a:latin typeface="Times New Roman" panose="02020603050405020304" pitchFamily="18" charset="0"/>
                          <a:ea typeface="Times New Roman" panose="02020603050405020304" pitchFamily="18" charset="0"/>
                        </a:rPr>
                        <a:t>vir</a:t>
                      </a:r>
                      <a:r>
                        <a:rPr lang="sl-SI" sz="1000" i="1" dirty="0">
                          <a:solidFill>
                            <a:srgbClr val="333333"/>
                          </a:solidFill>
                          <a:effectLst/>
                          <a:latin typeface="Times New Roman" panose="02020603050405020304" pitchFamily="18" charset="0"/>
                          <a:ea typeface="Times New Roman" panose="02020603050405020304" pitchFamily="18" charset="0"/>
                        </a:rPr>
                        <a:t>: OPVI MOL)</a:t>
                      </a:r>
                      <a:endParaRPr lang="sl-SI" sz="11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w="19050" cap="flat" cmpd="sng" algn="ctr">
                      <a:solidFill>
                        <a:srgbClr val="8DB3E2"/>
                      </a:solidFill>
                      <a:prstDash val="solid"/>
                      <a:round/>
                      <a:headEnd type="none" w="med" len="med"/>
                      <a:tailEnd type="none" w="med" len="med"/>
                    </a:lnT>
                    <a:lnB>
                      <a:noFill/>
                    </a:lnB>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a:txBody>
                    <a:bodyPr/>
                    <a:lstStyle/>
                    <a:p>
                      <a:pPr>
                        <a:spcAft>
                          <a:spcPts val="0"/>
                        </a:spcAft>
                      </a:pPr>
                      <a:r>
                        <a:rPr lang="sl-SI" sz="1100" dirty="0">
                          <a:effectLst/>
                          <a:latin typeface="Times New Roman" panose="02020603050405020304" pitchFamily="18" charset="0"/>
                          <a:ea typeface="Times New Roman" panose="02020603050405020304" pitchFamily="18" charset="0"/>
                        </a:rPr>
                        <a:t> </a:t>
                      </a:r>
                    </a:p>
                  </a:txBody>
                  <a:tcPr marL="0" marR="0" marT="0" marB="0" anchor="ctr">
                    <a:lnL>
                      <a:noFill/>
                    </a:lnL>
                    <a:lnR>
                      <a:noFill/>
                    </a:lnR>
                    <a:lnT w="19050" cap="flat" cmpd="sng" algn="ctr">
                      <a:solidFill>
                        <a:srgbClr val="8DB3E2"/>
                      </a:solidFill>
                      <a:prstDash val="solid"/>
                      <a:round/>
                      <a:headEnd type="none" w="med" len="med"/>
                      <a:tailEnd type="none" w="med" len="med"/>
                    </a:lnT>
                    <a:lnB>
                      <a:noFill/>
                    </a:lnB>
                  </a:tcPr>
                </a:tc>
                <a:extLst>
                  <a:ext uri="{0D108BD9-81ED-4DB2-BD59-A6C34878D82A}">
                    <a16:rowId xmlns:a16="http://schemas.microsoft.com/office/drawing/2014/main" val="78968906"/>
                  </a:ext>
                </a:extLst>
              </a:tr>
            </a:tbl>
          </a:graphicData>
        </a:graphic>
      </p:graphicFrame>
    </p:spTree>
    <p:extLst>
      <p:ext uri="{BB962C8B-B14F-4D97-AF65-F5344CB8AC3E}">
        <p14:creationId xmlns:p14="http://schemas.microsoft.com/office/powerpoint/2010/main" val="37624217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b"/>
          <p:cNvPicPr>
            <a:picLocks noChangeAspect="1" noChangeArrowheads="1"/>
          </p:cNvPicPr>
          <p:nvPr/>
        </p:nvPicPr>
        <p:blipFill>
          <a:blip r:embed="rId3" cstate="print"/>
          <a:srcRect/>
          <a:stretch>
            <a:fillRect/>
          </a:stretch>
        </p:blipFill>
        <p:spPr bwMode="auto">
          <a:xfrm>
            <a:off x="457200" y="282575"/>
            <a:ext cx="636588" cy="784225"/>
          </a:xfrm>
          <a:prstGeom prst="rect">
            <a:avLst/>
          </a:prstGeom>
          <a:noFill/>
          <a:ln w="9525">
            <a:noFill/>
            <a:miter lim="800000"/>
            <a:headEnd/>
            <a:tailEnd/>
          </a:ln>
        </p:spPr>
      </p:pic>
      <p:sp>
        <p:nvSpPr>
          <p:cNvPr id="18435" name="Rectangle 3"/>
          <p:cNvSpPr>
            <a:spLocks noGrp="1" noChangeArrowheads="1"/>
          </p:cNvSpPr>
          <p:nvPr>
            <p:ph type="ctrTitle" idx="4294967295"/>
          </p:nvPr>
        </p:nvSpPr>
        <p:spPr bwMode="auto">
          <a:xfrm>
            <a:off x="1101355" y="282163"/>
            <a:ext cx="7777162" cy="792163"/>
          </a:xfrm>
          <a:prstGeom prst="rect">
            <a:avLst/>
          </a:prstGeom>
          <a:ln>
            <a:miter lim="800000"/>
            <a:headEnd/>
            <a:tailEnd/>
          </a:ln>
        </p:spPr>
        <p:txBody>
          <a:bodyPr/>
          <a:lstStyle/>
          <a:p>
            <a:pPr algn="l" eaLnBrk="1" hangingPunct="1">
              <a:defRPr/>
            </a:pPr>
            <a:r>
              <a:rPr lang="sl-SI" sz="2800" b="1" dirty="0">
                <a:effectLst>
                  <a:outerShdw blurRad="38100" dist="38100" dir="2700000" algn="tl">
                    <a:srgbClr val="000000">
                      <a:alpha val="43137"/>
                    </a:srgbClr>
                  </a:outerShdw>
                </a:effectLst>
                <a:latin typeface="Arial Narrow" pitchFamily="34" charset="0"/>
              </a:rPr>
              <a:t>	</a:t>
            </a:r>
            <a:r>
              <a:rPr lang="sl-SI" sz="2800" b="1" dirty="0" smtClean="0">
                <a:effectLst>
                  <a:outerShdw blurRad="38100" dist="38100" dir="2700000" algn="tl">
                    <a:srgbClr val="000000">
                      <a:alpha val="43137"/>
                    </a:srgbClr>
                  </a:outerShdw>
                </a:effectLst>
                <a:latin typeface="Arial Narrow" pitchFamily="34" charset="0"/>
              </a:rPr>
              <a:t>Financiranje javnih vrtcev iz proračuna občine</a:t>
            </a:r>
          </a:p>
        </p:txBody>
      </p:sp>
      <p:sp>
        <p:nvSpPr>
          <p:cNvPr id="24580" name="Rectangle 4"/>
          <p:cNvSpPr>
            <a:spLocks noGrp="1" noChangeArrowheads="1"/>
          </p:cNvSpPr>
          <p:nvPr>
            <p:ph type="subTitle" idx="4294967295"/>
          </p:nvPr>
        </p:nvSpPr>
        <p:spPr bwMode="auto">
          <a:xfrm>
            <a:off x="323528" y="1066800"/>
            <a:ext cx="8280920" cy="5602560"/>
          </a:xfrm>
          <a:prstGeom prst="rect">
            <a:avLst/>
          </a:prstGeom>
          <a:noFill/>
          <a:ln>
            <a:miter lim="800000"/>
            <a:headEnd/>
            <a:tailEnd/>
          </a:ln>
        </p:spPr>
        <p:txBody>
          <a:bodyPr/>
          <a:lstStyle/>
          <a:p>
            <a:pPr marL="0" indent="0">
              <a:buNone/>
            </a:pPr>
            <a:r>
              <a:rPr lang="sl-SI" sz="2000" dirty="0" smtClean="0">
                <a:solidFill>
                  <a:srgbClr val="FF0000"/>
                </a:solidFill>
              </a:rPr>
              <a:t>1</a:t>
            </a:r>
            <a:r>
              <a:rPr lang="sl-SI" sz="2000" u="sng" dirty="0" smtClean="0">
                <a:solidFill>
                  <a:srgbClr val="FF0000"/>
                </a:solidFill>
              </a:rPr>
              <a:t>.</a:t>
            </a:r>
            <a:r>
              <a:rPr lang="sl-SI" sz="2000" u="sng" dirty="0" smtClean="0"/>
              <a:t> </a:t>
            </a:r>
            <a:r>
              <a:rPr lang="sl-SI" sz="2000" u="sng" dirty="0" smtClean="0">
                <a:solidFill>
                  <a:srgbClr val="FF0000"/>
                </a:solidFill>
              </a:rPr>
              <a:t>sredstva </a:t>
            </a:r>
            <a:r>
              <a:rPr lang="sl-SI" sz="2000" u="sng" dirty="0">
                <a:solidFill>
                  <a:srgbClr val="FF0000"/>
                </a:solidFill>
              </a:rPr>
              <a:t>v višini razlike </a:t>
            </a:r>
            <a:r>
              <a:rPr lang="sl-SI" sz="2000" dirty="0"/>
              <a:t>med ceno programov in plačilom </a:t>
            </a:r>
            <a:r>
              <a:rPr lang="sl-SI" sz="2000" dirty="0" smtClean="0"/>
              <a:t>staršev (domicil).</a:t>
            </a:r>
            <a:endParaRPr lang="sl-SI" sz="2000" dirty="0"/>
          </a:p>
          <a:p>
            <a:pPr marL="0" indent="0">
              <a:buNone/>
            </a:pPr>
            <a:r>
              <a:rPr lang="sl-SI" sz="1800" dirty="0" smtClean="0"/>
              <a:t>	Cena </a:t>
            </a:r>
            <a:r>
              <a:rPr lang="sl-SI" sz="1800" dirty="0"/>
              <a:t>programa </a:t>
            </a:r>
            <a:r>
              <a:rPr lang="sl-SI" sz="1800" dirty="0" smtClean="0"/>
              <a:t>vsebuje </a:t>
            </a:r>
            <a:r>
              <a:rPr lang="sl-SI" sz="1800" dirty="0"/>
              <a:t>stroške vzgoje, varstva in prehrane, ki jih </a:t>
            </a:r>
            <a:r>
              <a:rPr lang="sl-SI" sz="1800" dirty="0" smtClean="0"/>
              <a:t>	sestavljajo stroški </a:t>
            </a:r>
            <a:r>
              <a:rPr lang="sl-SI" sz="1800" dirty="0"/>
              <a:t>dela zaposlenih v vrtcu, ki se ugotavljajo v skladu z </a:t>
            </a:r>
            <a:r>
              <a:rPr lang="sl-SI" sz="1800" dirty="0" smtClean="0"/>
              <a:t>	zakonom</a:t>
            </a:r>
            <a:r>
              <a:rPr lang="sl-SI" sz="1800" dirty="0"/>
              <a:t>, normativi in standardi ter kolektivno pogodbo</a:t>
            </a:r>
            <a:r>
              <a:rPr lang="sl-SI" sz="1800" dirty="0" smtClean="0"/>
              <a:t>, stroški 	materiala </a:t>
            </a:r>
            <a:r>
              <a:rPr lang="sl-SI" sz="1800" dirty="0"/>
              <a:t>in storitev, potrebnih za izvajanje programa </a:t>
            </a:r>
            <a:r>
              <a:rPr lang="sl-SI" sz="1800" dirty="0" smtClean="0"/>
              <a:t>in stroški </a:t>
            </a:r>
            <a:r>
              <a:rPr lang="sl-SI" sz="1800" dirty="0"/>
              <a:t>živil za otroke</a:t>
            </a:r>
            <a:r>
              <a:rPr lang="sl-SI" sz="1800" dirty="0" smtClean="0"/>
              <a:t>.</a:t>
            </a:r>
          </a:p>
          <a:p>
            <a:pPr marL="0" indent="0">
              <a:buNone/>
            </a:pPr>
            <a:r>
              <a:rPr lang="sl-SI" sz="2000" dirty="0" smtClean="0"/>
              <a:t>V Ljubljani imamo enotne cene po enakih programih za vse vrtce.</a:t>
            </a:r>
          </a:p>
          <a:p>
            <a:pPr marL="0" indent="0">
              <a:buNone/>
            </a:pPr>
            <a:r>
              <a:rPr lang="sl-SI" sz="2000" dirty="0" smtClean="0">
                <a:solidFill>
                  <a:srgbClr val="FF0000"/>
                </a:solidFill>
              </a:rPr>
              <a:t>2. </a:t>
            </a:r>
            <a:r>
              <a:rPr lang="sl-SI" sz="2000" u="sng" dirty="0" smtClean="0">
                <a:solidFill>
                  <a:srgbClr val="FF0000"/>
                </a:solidFill>
              </a:rPr>
              <a:t>sredstva </a:t>
            </a:r>
            <a:r>
              <a:rPr lang="sl-SI" sz="2000" u="sng" dirty="0">
                <a:solidFill>
                  <a:srgbClr val="FF0000"/>
                </a:solidFill>
              </a:rPr>
              <a:t>za </a:t>
            </a:r>
            <a:r>
              <a:rPr lang="sl-SI" sz="2000" u="sng" dirty="0" smtClean="0">
                <a:solidFill>
                  <a:srgbClr val="FF0000"/>
                </a:solidFill>
              </a:rPr>
              <a:t>investicije</a:t>
            </a:r>
            <a:r>
              <a:rPr lang="sl-SI" sz="2000" dirty="0" smtClean="0"/>
              <a:t>, investicijsko </a:t>
            </a:r>
            <a:r>
              <a:rPr lang="sl-SI" sz="2000" dirty="0"/>
              <a:t>vzdrževanje in </a:t>
            </a:r>
            <a:r>
              <a:rPr lang="sl-SI" sz="2000" dirty="0" smtClean="0"/>
              <a:t>opremo </a:t>
            </a:r>
            <a:r>
              <a:rPr lang="sl-SI" sz="2000" dirty="0"/>
              <a:t>javnih vrtcev</a:t>
            </a:r>
          </a:p>
          <a:p>
            <a:pPr marL="0" indent="0">
              <a:buNone/>
            </a:pPr>
            <a:r>
              <a:rPr lang="sl-SI" sz="2000" dirty="0" smtClean="0">
                <a:solidFill>
                  <a:srgbClr val="FF0000"/>
                </a:solidFill>
              </a:rPr>
              <a:t>3. </a:t>
            </a:r>
            <a:r>
              <a:rPr lang="sl-SI" sz="2000" u="sng" dirty="0" smtClean="0">
                <a:solidFill>
                  <a:srgbClr val="FF0000"/>
                </a:solidFill>
              </a:rPr>
              <a:t>sredstva </a:t>
            </a:r>
            <a:r>
              <a:rPr lang="sl-SI" sz="2000" u="sng" dirty="0">
                <a:solidFill>
                  <a:srgbClr val="FF0000"/>
                </a:solidFill>
              </a:rPr>
              <a:t>za pokrivanje </a:t>
            </a:r>
            <a:r>
              <a:rPr lang="sl-SI" sz="2000" u="sng" dirty="0" smtClean="0">
                <a:solidFill>
                  <a:srgbClr val="FF0000"/>
                </a:solidFill>
              </a:rPr>
              <a:t>drugih stroškov </a:t>
            </a:r>
            <a:r>
              <a:rPr lang="sl-SI" sz="2000" dirty="0"/>
              <a:t>iz naslova dejavnosti in nalog, potrebnih za izvajanje programa za predšolske otroke, ki jih ni mogoče všteti v ceno </a:t>
            </a:r>
            <a:r>
              <a:rPr lang="sl-SI" sz="2000" dirty="0" smtClean="0"/>
              <a:t>programa (dodatni stroški za OPP, nadstandard, višji stroški)</a:t>
            </a:r>
            <a:endParaRPr lang="sl-SI" sz="2000" dirty="0"/>
          </a:p>
          <a:p>
            <a:pPr marL="0" indent="0">
              <a:buNone/>
            </a:pPr>
            <a:endParaRPr lang="sl-SI" sz="2000" dirty="0"/>
          </a:p>
        </p:txBody>
      </p:sp>
      <p:pic>
        <p:nvPicPr>
          <p:cNvPr id="6" name="Slika 5" descr="C:\Users\horvat.MOL\Pictures\ZPE_mali_barv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9824" y="6237312"/>
            <a:ext cx="9652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1446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2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2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3149</TotalTime>
  <Words>2388</Words>
  <Application>Microsoft Office PowerPoint</Application>
  <PresentationFormat>Diaprojekcija na zaslonu (4:3)</PresentationFormat>
  <Paragraphs>539</Paragraphs>
  <Slides>22</Slides>
  <Notes>22</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22</vt:i4>
      </vt:variant>
    </vt:vector>
  </HeadingPairs>
  <TitlesOfParts>
    <vt:vector size="30" baseType="lpstr">
      <vt:lpstr>ＭＳ Ｐゴシック</vt:lpstr>
      <vt:lpstr>Arial</vt:lpstr>
      <vt:lpstr>Arial Narrow</vt:lpstr>
      <vt:lpstr>Calibri</vt:lpstr>
      <vt:lpstr>Lucida Sans Unicode</vt:lpstr>
      <vt:lpstr>Times New Roman</vt:lpstr>
      <vt:lpstr>Trebuchet MS</vt:lpstr>
      <vt:lpstr>Blank Presentation</vt:lpstr>
      <vt:lpstr>PowerPointova predstavitev</vt:lpstr>
      <vt:lpstr>ZAKONODAJA Z VIDIKA PRISTOJNOSTI OBČIN</vt:lpstr>
      <vt:lpstr>ZAKONODAJA Z VIDIKA PRISTOJNOSTI OBČIN</vt:lpstr>
      <vt:lpstr>ZAKONODAJA Z VIDIKA PRISTOJNOSTI OBČIN</vt:lpstr>
      <vt:lpstr>PRISTOJNOSTI MSMOL NA PODROČJU VIZ</vt:lpstr>
      <vt:lpstr>NALOGE ODDELKA ZA PREDŠOLSKO VZGOJO IN IZOBRAŽEVANJE</vt:lpstr>
      <vt:lpstr>Osnovne informacije    </vt:lpstr>
      <vt:lpstr>Javni in zasebni vrtci 2006 – 2022/23</vt:lpstr>
      <vt:lpstr> Financiranje javnih vrtcev iz proračuna občine</vt:lpstr>
      <vt:lpstr> Nadstandard v vrtcih </vt:lpstr>
      <vt:lpstr> Financiranje zasebnih vrtcev</vt:lpstr>
      <vt:lpstr> Javne in zasebne osnovne šole 2022/23</vt:lpstr>
      <vt:lpstr>Financiranje javnih osnovnih in glasbenih šol </vt:lpstr>
      <vt:lpstr>Nadstandard v osnovnih šolah </vt:lpstr>
      <vt:lpstr>PowerPointova predstavitev</vt:lpstr>
      <vt:lpstr>OTROCI S POSEBNIMI POTREBAMI (1)</vt:lpstr>
      <vt:lpstr>OTROCI S POSEBNIMI POTREBAMI (2)</vt:lpstr>
      <vt:lpstr>PowerPointova predstavitev</vt:lpstr>
      <vt:lpstr>IZOBRAŽEVANJE ODRASLIH</vt:lpstr>
      <vt:lpstr>PowerPointova predstavitev</vt:lpstr>
      <vt:lpstr>PowerPointova predstavitev</vt:lpstr>
      <vt:lpstr>PowerPointova predstavitev</vt:lpstr>
    </vt:vector>
  </TitlesOfParts>
  <Company>test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Marija Fabčič</cp:lastModifiedBy>
  <cp:revision>339</cp:revision>
  <cp:lastPrinted>2023-03-13T16:04:14Z</cp:lastPrinted>
  <dcterms:created xsi:type="dcterms:W3CDTF">2009-08-17T10:07:46Z</dcterms:created>
  <dcterms:modified xsi:type="dcterms:W3CDTF">2023-03-13T16:04:50Z</dcterms:modified>
</cp:coreProperties>
</file>